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 id="256" r:id="rId3"/>
    <p:sldId id="258" r:id="rId4"/>
    <p:sldId id="259" r:id="rId5"/>
    <p:sldId id="260" r:id="rId6"/>
    <p:sldId id="261" r:id="rId7"/>
    <p:sldId id="262" r:id="rId8"/>
    <p:sldId id="263" r:id="rId9"/>
  </p:sldIdLst>
  <p:sldSz cx="6858000" cy="9144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56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4660"/>
  </p:normalViewPr>
  <p:slideViewPr>
    <p:cSldViewPr snapToGrid="0" showGuides="1">
      <p:cViewPr varScale="1">
        <p:scale>
          <a:sx n="50" d="100"/>
          <a:sy n="50" d="100"/>
        </p:scale>
        <p:origin x="462" y="60"/>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0"/>
          </p:nvPr>
        </p:nvSpPr>
        <p:spPr/>
        <p:txBody>
          <a:bodyPr/>
          <a:lstStyle/>
          <a:p>
            <a:fld id="{C6C06C36-5FF8-4497-944C-1F56C7EA9FD6}" type="slidenum">
              <a:rPr lang="es-MX" smtClean="0"/>
              <a:pPr/>
              <a:t>‹Nº›</a:t>
            </a:fld>
            <a:endParaRPr lang="es-MX"/>
          </a:p>
        </p:txBody>
      </p:sp>
      <p:sp>
        <p:nvSpPr>
          <p:cNvPr id="4" name="Rectángulo 3"/>
          <p:cNvSpPr/>
          <p:nvPr/>
        </p:nvSpPr>
        <p:spPr>
          <a:xfrm>
            <a:off x="-82273" y="35"/>
            <a:ext cx="6940273" cy="9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013"/>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68192" y="8243642"/>
            <a:ext cx="1836000" cy="716927"/>
          </a:xfrm>
          <a:prstGeom prst="rect">
            <a:avLst/>
          </a:prstGeom>
        </p:spPr>
      </p:pic>
      <p:pic>
        <p:nvPicPr>
          <p:cNvPr id="6" name="Imagen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7573" y="8066307"/>
            <a:ext cx="972000" cy="881952"/>
          </a:xfrm>
          <a:prstGeom prst="rect">
            <a:avLst/>
          </a:prstGeom>
        </p:spPr>
      </p:pic>
      <p:sp>
        <p:nvSpPr>
          <p:cNvPr id="19" name="Cinta perforada 18"/>
          <p:cNvSpPr/>
          <p:nvPr/>
        </p:nvSpPr>
        <p:spPr>
          <a:xfrm rot="19426563">
            <a:off x="1189592" y="106722"/>
            <a:ext cx="4524666" cy="5884535"/>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942"/>
              <a:gd name="connsiteY0" fmla="*/ 0 h 20075"/>
              <a:gd name="connsiteX1" fmla="*/ 3442 w 10942"/>
              <a:gd name="connsiteY1" fmla="*/ 12075 h 20075"/>
              <a:gd name="connsiteX2" fmla="*/ 5942 w 10942"/>
              <a:gd name="connsiteY2" fmla="*/ 11075 h 20075"/>
              <a:gd name="connsiteX3" fmla="*/ 8442 w 10942"/>
              <a:gd name="connsiteY3" fmla="*/ 10075 h 20075"/>
              <a:gd name="connsiteX4" fmla="*/ 10942 w 10942"/>
              <a:gd name="connsiteY4" fmla="*/ 11075 h 20075"/>
              <a:gd name="connsiteX5" fmla="*/ 10942 w 10942"/>
              <a:gd name="connsiteY5" fmla="*/ 19075 h 20075"/>
              <a:gd name="connsiteX6" fmla="*/ 8442 w 10942"/>
              <a:gd name="connsiteY6" fmla="*/ 18075 h 20075"/>
              <a:gd name="connsiteX7" fmla="*/ 5942 w 10942"/>
              <a:gd name="connsiteY7" fmla="*/ 19075 h 20075"/>
              <a:gd name="connsiteX8" fmla="*/ 3442 w 10942"/>
              <a:gd name="connsiteY8" fmla="*/ 20075 h 20075"/>
              <a:gd name="connsiteX9" fmla="*/ 942 w 10942"/>
              <a:gd name="connsiteY9" fmla="*/ 19075 h 20075"/>
              <a:gd name="connsiteX10" fmla="*/ 0 w 10942"/>
              <a:gd name="connsiteY10" fmla="*/ 0 h 20075"/>
              <a:gd name="connsiteX0" fmla="*/ 0 w 10942"/>
              <a:gd name="connsiteY0" fmla="*/ 0 h 28978"/>
              <a:gd name="connsiteX1" fmla="*/ 3442 w 10942"/>
              <a:gd name="connsiteY1" fmla="*/ 12075 h 28978"/>
              <a:gd name="connsiteX2" fmla="*/ 5942 w 10942"/>
              <a:gd name="connsiteY2" fmla="*/ 11075 h 28978"/>
              <a:gd name="connsiteX3" fmla="*/ 8442 w 10942"/>
              <a:gd name="connsiteY3" fmla="*/ 10075 h 28978"/>
              <a:gd name="connsiteX4" fmla="*/ 10942 w 10942"/>
              <a:gd name="connsiteY4" fmla="*/ 11075 h 28978"/>
              <a:gd name="connsiteX5" fmla="*/ 7894 w 10942"/>
              <a:gd name="connsiteY5" fmla="*/ 28978 h 28978"/>
              <a:gd name="connsiteX6" fmla="*/ 8442 w 10942"/>
              <a:gd name="connsiteY6" fmla="*/ 18075 h 28978"/>
              <a:gd name="connsiteX7" fmla="*/ 5942 w 10942"/>
              <a:gd name="connsiteY7" fmla="*/ 19075 h 28978"/>
              <a:gd name="connsiteX8" fmla="*/ 3442 w 10942"/>
              <a:gd name="connsiteY8" fmla="*/ 20075 h 28978"/>
              <a:gd name="connsiteX9" fmla="*/ 942 w 10942"/>
              <a:gd name="connsiteY9" fmla="*/ 19075 h 28978"/>
              <a:gd name="connsiteX10" fmla="*/ 0 w 10942"/>
              <a:gd name="connsiteY10" fmla="*/ 0 h 28978"/>
              <a:gd name="connsiteX0" fmla="*/ 247 w 11189"/>
              <a:gd name="connsiteY0" fmla="*/ 0 h 28978"/>
              <a:gd name="connsiteX1" fmla="*/ 3689 w 11189"/>
              <a:gd name="connsiteY1" fmla="*/ 12075 h 28978"/>
              <a:gd name="connsiteX2" fmla="*/ 6189 w 11189"/>
              <a:gd name="connsiteY2" fmla="*/ 11075 h 28978"/>
              <a:gd name="connsiteX3" fmla="*/ 8689 w 11189"/>
              <a:gd name="connsiteY3" fmla="*/ 10075 h 28978"/>
              <a:gd name="connsiteX4" fmla="*/ 11189 w 11189"/>
              <a:gd name="connsiteY4" fmla="*/ 11075 h 28978"/>
              <a:gd name="connsiteX5" fmla="*/ 8141 w 11189"/>
              <a:gd name="connsiteY5" fmla="*/ 28978 h 28978"/>
              <a:gd name="connsiteX6" fmla="*/ 8689 w 11189"/>
              <a:gd name="connsiteY6" fmla="*/ 18075 h 28978"/>
              <a:gd name="connsiteX7" fmla="*/ 6189 w 11189"/>
              <a:gd name="connsiteY7" fmla="*/ 19075 h 28978"/>
              <a:gd name="connsiteX8" fmla="*/ 3689 w 11189"/>
              <a:gd name="connsiteY8" fmla="*/ 20075 h 28978"/>
              <a:gd name="connsiteX9" fmla="*/ 0 w 11189"/>
              <a:gd name="connsiteY9" fmla="*/ 13890 h 28978"/>
              <a:gd name="connsiteX10" fmla="*/ 247 w 11189"/>
              <a:gd name="connsiteY10" fmla="*/ 0 h 28978"/>
              <a:gd name="connsiteX0" fmla="*/ 247 w 11189"/>
              <a:gd name="connsiteY0" fmla="*/ 0 h 28978"/>
              <a:gd name="connsiteX1" fmla="*/ 3689 w 11189"/>
              <a:gd name="connsiteY1" fmla="*/ 12075 h 28978"/>
              <a:gd name="connsiteX2" fmla="*/ 6189 w 11189"/>
              <a:gd name="connsiteY2" fmla="*/ 11075 h 28978"/>
              <a:gd name="connsiteX3" fmla="*/ 8689 w 11189"/>
              <a:gd name="connsiteY3" fmla="*/ 10075 h 28978"/>
              <a:gd name="connsiteX4" fmla="*/ 11189 w 11189"/>
              <a:gd name="connsiteY4" fmla="*/ 11075 h 28978"/>
              <a:gd name="connsiteX5" fmla="*/ 8141 w 11189"/>
              <a:gd name="connsiteY5" fmla="*/ 28978 h 28978"/>
              <a:gd name="connsiteX6" fmla="*/ 8689 w 11189"/>
              <a:gd name="connsiteY6" fmla="*/ 18075 h 28978"/>
              <a:gd name="connsiteX7" fmla="*/ 6189 w 11189"/>
              <a:gd name="connsiteY7" fmla="*/ 19075 h 28978"/>
              <a:gd name="connsiteX8" fmla="*/ 1942 w 11189"/>
              <a:gd name="connsiteY8" fmla="*/ 19069 h 28978"/>
              <a:gd name="connsiteX9" fmla="*/ 0 w 11189"/>
              <a:gd name="connsiteY9" fmla="*/ 13890 h 28978"/>
              <a:gd name="connsiteX10" fmla="*/ 247 w 11189"/>
              <a:gd name="connsiteY10" fmla="*/ 0 h 28978"/>
              <a:gd name="connsiteX0" fmla="*/ 247 w 11189"/>
              <a:gd name="connsiteY0" fmla="*/ 0 h 28978"/>
              <a:gd name="connsiteX1" fmla="*/ 3689 w 11189"/>
              <a:gd name="connsiteY1" fmla="*/ 12075 h 28978"/>
              <a:gd name="connsiteX2" fmla="*/ 6189 w 11189"/>
              <a:gd name="connsiteY2" fmla="*/ 11075 h 28978"/>
              <a:gd name="connsiteX3" fmla="*/ 8689 w 11189"/>
              <a:gd name="connsiteY3" fmla="*/ 10075 h 28978"/>
              <a:gd name="connsiteX4" fmla="*/ 11189 w 11189"/>
              <a:gd name="connsiteY4" fmla="*/ 11075 h 28978"/>
              <a:gd name="connsiteX5" fmla="*/ 8141 w 11189"/>
              <a:gd name="connsiteY5" fmla="*/ 28978 h 28978"/>
              <a:gd name="connsiteX6" fmla="*/ 8689 w 11189"/>
              <a:gd name="connsiteY6" fmla="*/ 18075 h 28978"/>
              <a:gd name="connsiteX7" fmla="*/ 6189 w 11189"/>
              <a:gd name="connsiteY7" fmla="*/ 19075 h 28978"/>
              <a:gd name="connsiteX8" fmla="*/ 1942 w 11189"/>
              <a:gd name="connsiteY8" fmla="*/ 19069 h 28978"/>
              <a:gd name="connsiteX9" fmla="*/ 0 w 11189"/>
              <a:gd name="connsiteY9" fmla="*/ 13890 h 28978"/>
              <a:gd name="connsiteX10" fmla="*/ 247 w 11189"/>
              <a:gd name="connsiteY10" fmla="*/ 0 h 28978"/>
              <a:gd name="connsiteX0" fmla="*/ 247 w 11189"/>
              <a:gd name="connsiteY0" fmla="*/ 0 h 28978"/>
              <a:gd name="connsiteX1" fmla="*/ 3689 w 11189"/>
              <a:gd name="connsiteY1" fmla="*/ 12075 h 28978"/>
              <a:gd name="connsiteX2" fmla="*/ 6189 w 11189"/>
              <a:gd name="connsiteY2" fmla="*/ 11075 h 28978"/>
              <a:gd name="connsiteX3" fmla="*/ 8689 w 11189"/>
              <a:gd name="connsiteY3" fmla="*/ 10075 h 28978"/>
              <a:gd name="connsiteX4" fmla="*/ 11189 w 11189"/>
              <a:gd name="connsiteY4" fmla="*/ 11075 h 28978"/>
              <a:gd name="connsiteX5" fmla="*/ 8141 w 11189"/>
              <a:gd name="connsiteY5" fmla="*/ 28978 h 28978"/>
              <a:gd name="connsiteX6" fmla="*/ 8689 w 11189"/>
              <a:gd name="connsiteY6" fmla="*/ 18075 h 28978"/>
              <a:gd name="connsiteX7" fmla="*/ 6385 w 11189"/>
              <a:gd name="connsiteY7" fmla="*/ 20466 h 28978"/>
              <a:gd name="connsiteX8" fmla="*/ 1942 w 11189"/>
              <a:gd name="connsiteY8" fmla="*/ 19069 h 28978"/>
              <a:gd name="connsiteX9" fmla="*/ 0 w 11189"/>
              <a:gd name="connsiteY9" fmla="*/ 13890 h 28978"/>
              <a:gd name="connsiteX10" fmla="*/ 247 w 11189"/>
              <a:gd name="connsiteY10" fmla="*/ 0 h 28978"/>
              <a:gd name="connsiteX0" fmla="*/ 247 w 11189"/>
              <a:gd name="connsiteY0" fmla="*/ 0 h 28978"/>
              <a:gd name="connsiteX1" fmla="*/ 3689 w 11189"/>
              <a:gd name="connsiteY1" fmla="*/ 12075 h 28978"/>
              <a:gd name="connsiteX2" fmla="*/ 6189 w 11189"/>
              <a:gd name="connsiteY2" fmla="*/ 11075 h 28978"/>
              <a:gd name="connsiteX3" fmla="*/ 8689 w 11189"/>
              <a:gd name="connsiteY3" fmla="*/ 10075 h 28978"/>
              <a:gd name="connsiteX4" fmla="*/ 11189 w 11189"/>
              <a:gd name="connsiteY4" fmla="*/ 11075 h 28978"/>
              <a:gd name="connsiteX5" fmla="*/ 8141 w 11189"/>
              <a:gd name="connsiteY5" fmla="*/ 28978 h 28978"/>
              <a:gd name="connsiteX6" fmla="*/ 8006 w 11189"/>
              <a:gd name="connsiteY6" fmla="*/ 24832 h 28978"/>
              <a:gd name="connsiteX7" fmla="*/ 6385 w 11189"/>
              <a:gd name="connsiteY7" fmla="*/ 20466 h 28978"/>
              <a:gd name="connsiteX8" fmla="*/ 1942 w 11189"/>
              <a:gd name="connsiteY8" fmla="*/ 19069 h 28978"/>
              <a:gd name="connsiteX9" fmla="*/ 0 w 11189"/>
              <a:gd name="connsiteY9" fmla="*/ 13890 h 28978"/>
              <a:gd name="connsiteX10" fmla="*/ 247 w 11189"/>
              <a:gd name="connsiteY10" fmla="*/ 0 h 28978"/>
              <a:gd name="connsiteX0" fmla="*/ 247 w 11189"/>
              <a:gd name="connsiteY0" fmla="*/ 0 h 28978"/>
              <a:gd name="connsiteX1" fmla="*/ 3689 w 11189"/>
              <a:gd name="connsiteY1" fmla="*/ 12075 h 28978"/>
              <a:gd name="connsiteX2" fmla="*/ 6189 w 11189"/>
              <a:gd name="connsiteY2" fmla="*/ 11075 h 28978"/>
              <a:gd name="connsiteX3" fmla="*/ 8689 w 11189"/>
              <a:gd name="connsiteY3" fmla="*/ 10075 h 28978"/>
              <a:gd name="connsiteX4" fmla="*/ 11189 w 11189"/>
              <a:gd name="connsiteY4" fmla="*/ 11075 h 28978"/>
              <a:gd name="connsiteX5" fmla="*/ 8141 w 11189"/>
              <a:gd name="connsiteY5" fmla="*/ 28978 h 28978"/>
              <a:gd name="connsiteX6" fmla="*/ 8006 w 11189"/>
              <a:gd name="connsiteY6" fmla="*/ 24832 h 28978"/>
              <a:gd name="connsiteX7" fmla="*/ 6387 w 11189"/>
              <a:gd name="connsiteY7" fmla="*/ 20834 h 28978"/>
              <a:gd name="connsiteX8" fmla="*/ 1942 w 11189"/>
              <a:gd name="connsiteY8" fmla="*/ 19069 h 28978"/>
              <a:gd name="connsiteX9" fmla="*/ 0 w 11189"/>
              <a:gd name="connsiteY9" fmla="*/ 13890 h 28978"/>
              <a:gd name="connsiteX10" fmla="*/ 247 w 11189"/>
              <a:gd name="connsiteY10" fmla="*/ 0 h 28978"/>
              <a:gd name="connsiteX0" fmla="*/ 247 w 11189"/>
              <a:gd name="connsiteY0" fmla="*/ 0 h 28978"/>
              <a:gd name="connsiteX1" fmla="*/ 1550 w 11189"/>
              <a:gd name="connsiteY1" fmla="*/ 8287 h 28978"/>
              <a:gd name="connsiteX2" fmla="*/ 6189 w 11189"/>
              <a:gd name="connsiteY2" fmla="*/ 11075 h 28978"/>
              <a:gd name="connsiteX3" fmla="*/ 8689 w 11189"/>
              <a:gd name="connsiteY3" fmla="*/ 10075 h 28978"/>
              <a:gd name="connsiteX4" fmla="*/ 11189 w 11189"/>
              <a:gd name="connsiteY4" fmla="*/ 11075 h 28978"/>
              <a:gd name="connsiteX5" fmla="*/ 8141 w 11189"/>
              <a:gd name="connsiteY5" fmla="*/ 28978 h 28978"/>
              <a:gd name="connsiteX6" fmla="*/ 8006 w 11189"/>
              <a:gd name="connsiteY6" fmla="*/ 24832 h 28978"/>
              <a:gd name="connsiteX7" fmla="*/ 6387 w 11189"/>
              <a:gd name="connsiteY7" fmla="*/ 20834 h 28978"/>
              <a:gd name="connsiteX8" fmla="*/ 1942 w 11189"/>
              <a:gd name="connsiteY8" fmla="*/ 19069 h 28978"/>
              <a:gd name="connsiteX9" fmla="*/ 0 w 11189"/>
              <a:gd name="connsiteY9" fmla="*/ 13890 h 28978"/>
              <a:gd name="connsiteX10" fmla="*/ 247 w 11189"/>
              <a:gd name="connsiteY10" fmla="*/ 0 h 28978"/>
              <a:gd name="connsiteX0" fmla="*/ 247 w 8690"/>
              <a:gd name="connsiteY0" fmla="*/ 0 h 28978"/>
              <a:gd name="connsiteX1" fmla="*/ 1550 w 8690"/>
              <a:gd name="connsiteY1" fmla="*/ 8287 h 28978"/>
              <a:gd name="connsiteX2" fmla="*/ 6189 w 8690"/>
              <a:gd name="connsiteY2" fmla="*/ 11075 h 28978"/>
              <a:gd name="connsiteX3" fmla="*/ 8689 w 8690"/>
              <a:gd name="connsiteY3" fmla="*/ 10075 h 28978"/>
              <a:gd name="connsiteX4" fmla="*/ 5889 w 8690"/>
              <a:gd name="connsiteY4" fmla="*/ 17605 h 28978"/>
              <a:gd name="connsiteX5" fmla="*/ 8141 w 8690"/>
              <a:gd name="connsiteY5" fmla="*/ 28978 h 28978"/>
              <a:gd name="connsiteX6" fmla="*/ 8006 w 8690"/>
              <a:gd name="connsiteY6" fmla="*/ 24832 h 28978"/>
              <a:gd name="connsiteX7" fmla="*/ 6387 w 8690"/>
              <a:gd name="connsiteY7" fmla="*/ 20834 h 28978"/>
              <a:gd name="connsiteX8" fmla="*/ 1942 w 8690"/>
              <a:gd name="connsiteY8" fmla="*/ 19069 h 28978"/>
              <a:gd name="connsiteX9" fmla="*/ 0 w 8690"/>
              <a:gd name="connsiteY9" fmla="*/ 13890 h 28978"/>
              <a:gd name="connsiteX10" fmla="*/ 247 w 8690"/>
              <a:gd name="connsiteY10" fmla="*/ 0 h 28978"/>
              <a:gd name="connsiteX0" fmla="*/ 284 w 10142"/>
              <a:gd name="connsiteY0" fmla="*/ 0 h 10000"/>
              <a:gd name="connsiteX1" fmla="*/ 1784 w 10142"/>
              <a:gd name="connsiteY1" fmla="*/ 2860 h 10000"/>
              <a:gd name="connsiteX2" fmla="*/ 7122 w 10142"/>
              <a:gd name="connsiteY2" fmla="*/ 3822 h 10000"/>
              <a:gd name="connsiteX3" fmla="*/ 9999 w 10142"/>
              <a:gd name="connsiteY3" fmla="*/ 3477 h 10000"/>
              <a:gd name="connsiteX4" fmla="*/ 9739 w 10142"/>
              <a:gd name="connsiteY4" fmla="*/ 5195 h 10000"/>
              <a:gd name="connsiteX5" fmla="*/ 9368 w 10142"/>
              <a:gd name="connsiteY5" fmla="*/ 10000 h 10000"/>
              <a:gd name="connsiteX6" fmla="*/ 9213 w 10142"/>
              <a:gd name="connsiteY6" fmla="*/ 8569 h 10000"/>
              <a:gd name="connsiteX7" fmla="*/ 7350 w 10142"/>
              <a:gd name="connsiteY7" fmla="*/ 7190 h 10000"/>
              <a:gd name="connsiteX8" fmla="*/ 2235 w 10142"/>
              <a:gd name="connsiteY8" fmla="*/ 6581 h 10000"/>
              <a:gd name="connsiteX9" fmla="*/ 0 w 10142"/>
              <a:gd name="connsiteY9" fmla="*/ 4793 h 10000"/>
              <a:gd name="connsiteX10" fmla="*/ 284 w 10142"/>
              <a:gd name="connsiteY10" fmla="*/ 0 h 10000"/>
              <a:gd name="connsiteX0" fmla="*/ 284 w 9739"/>
              <a:gd name="connsiteY0" fmla="*/ 0 h 10000"/>
              <a:gd name="connsiteX1" fmla="*/ 1784 w 9739"/>
              <a:gd name="connsiteY1" fmla="*/ 2860 h 10000"/>
              <a:gd name="connsiteX2" fmla="*/ 7122 w 9739"/>
              <a:gd name="connsiteY2" fmla="*/ 3822 h 10000"/>
              <a:gd name="connsiteX3" fmla="*/ 9082 w 9739"/>
              <a:gd name="connsiteY3" fmla="*/ 3592 h 10000"/>
              <a:gd name="connsiteX4" fmla="*/ 9739 w 9739"/>
              <a:gd name="connsiteY4" fmla="*/ 5195 h 10000"/>
              <a:gd name="connsiteX5" fmla="*/ 9368 w 9739"/>
              <a:gd name="connsiteY5" fmla="*/ 10000 h 10000"/>
              <a:gd name="connsiteX6" fmla="*/ 9213 w 9739"/>
              <a:gd name="connsiteY6" fmla="*/ 8569 h 10000"/>
              <a:gd name="connsiteX7" fmla="*/ 7350 w 9739"/>
              <a:gd name="connsiteY7" fmla="*/ 7190 h 10000"/>
              <a:gd name="connsiteX8" fmla="*/ 2235 w 9739"/>
              <a:gd name="connsiteY8" fmla="*/ 6581 h 10000"/>
              <a:gd name="connsiteX9" fmla="*/ 0 w 9739"/>
              <a:gd name="connsiteY9" fmla="*/ 4793 h 10000"/>
              <a:gd name="connsiteX10" fmla="*/ 284 w 9739"/>
              <a:gd name="connsiteY10" fmla="*/ 0 h 10000"/>
              <a:gd name="connsiteX0" fmla="*/ 292 w 10000"/>
              <a:gd name="connsiteY0" fmla="*/ 0 h 10000"/>
              <a:gd name="connsiteX1" fmla="*/ 1407 w 10000"/>
              <a:gd name="connsiteY1" fmla="*/ 1859 h 10000"/>
              <a:gd name="connsiteX2" fmla="*/ 7313 w 10000"/>
              <a:gd name="connsiteY2" fmla="*/ 3822 h 10000"/>
              <a:gd name="connsiteX3" fmla="*/ 9325 w 10000"/>
              <a:gd name="connsiteY3" fmla="*/ 3592 h 10000"/>
              <a:gd name="connsiteX4" fmla="*/ 10000 w 10000"/>
              <a:gd name="connsiteY4" fmla="*/ 5195 h 10000"/>
              <a:gd name="connsiteX5" fmla="*/ 9619 w 10000"/>
              <a:gd name="connsiteY5" fmla="*/ 10000 h 10000"/>
              <a:gd name="connsiteX6" fmla="*/ 9460 w 10000"/>
              <a:gd name="connsiteY6" fmla="*/ 8569 h 10000"/>
              <a:gd name="connsiteX7" fmla="*/ 7547 w 10000"/>
              <a:gd name="connsiteY7" fmla="*/ 7190 h 10000"/>
              <a:gd name="connsiteX8" fmla="*/ 2295 w 10000"/>
              <a:gd name="connsiteY8" fmla="*/ 6581 h 10000"/>
              <a:gd name="connsiteX9" fmla="*/ 0 w 10000"/>
              <a:gd name="connsiteY9" fmla="*/ 4793 h 10000"/>
              <a:gd name="connsiteX10" fmla="*/ 292 w 10000"/>
              <a:gd name="connsiteY10" fmla="*/ 0 h 10000"/>
              <a:gd name="connsiteX0" fmla="*/ 292 w 10000"/>
              <a:gd name="connsiteY0" fmla="*/ 0 h 10000"/>
              <a:gd name="connsiteX1" fmla="*/ 1407 w 10000"/>
              <a:gd name="connsiteY1" fmla="*/ 1859 h 10000"/>
              <a:gd name="connsiteX2" fmla="*/ 7313 w 10000"/>
              <a:gd name="connsiteY2" fmla="*/ 3822 h 10000"/>
              <a:gd name="connsiteX3" fmla="*/ 9325 w 10000"/>
              <a:gd name="connsiteY3" fmla="*/ 3592 h 10000"/>
              <a:gd name="connsiteX4" fmla="*/ 10000 w 10000"/>
              <a:gd name="connsiteY4" fmla="*/ 5195 h 10000"/>
              <a:gd name="connsiteX5" fmla="*/ 9619 w 10000"/>
              <a:gd name="connsiteY5" fmla="*/ 10000 h 10000"/>
              <a:gd name="connsiteX6" fmla="*/ 9460 w 10000"/>
              <a:gd name="connsiteY6" fmla="*/ 8569 h 10000"/>
              <a:gd name="connsiteX7" fmla="*/ 7547 w 10000"/>
              <a:gd name="connsiteY7" fmla="*/ 7190 h 10000"/>
              <a:gd name="connsiteX8" fmla="*/ 2295 w 10000"/>
              <a:gd name="connsiteY8" fmla="*/ 6581 h 10000"/>
              <a:gd name="connsiteX9" fmla="*/ 0 w 10000"/>
              <a:gd name="connsiteY9" fmla="*/ 4793 h 10000"/>
              <a:gd name="connsiteX10" fmla="*/ 292 w 10000"/>
              <a:gd name="connsiteY10" fmla="*/ 0 h 10000"/>
              <a:gd name="connsiteX0" fmla="*/ 292 w 10010"/>
              <a:gd name="connsiteY0" fmla="*/ 0 h 10000"/>
              <a:gd name="connsiteX1" fmla="*/ 1407 w 10010"/>
              <a:gd name="connsiteY1" fmla="*/ 1859 h 10000"/>
              <a:gd name="connsiteX2" fmla="*/ 5058 w 10010"/>
              <a:gd name="connsiteY2" fmla="*/ 2736 h 10000"/>
              <a:gd name="connsiteX3" fmla="*/ 9325 w 10010"/>
              <a:gd name="connsiteY3" fmla="*/ 3592 h 10000"/>
              <a:gd name="connsiteX4" fmla="*/ 10000 w 10010"/>
              <a:gd name="connsiteY4" fmla="*/ 5195 h 10000"/>
              <a:gd name="connsiteX5" fmla="*/ 9619 w 10010"/>
              <a:gd name="connsiteY5" fmla="*/ 10000 h 10000"/>
              <a:gd name="connsiteX6" fmla="*/ 9460 w 10010"/>
              <a:gd name="connsiteY6" fmla="*/ 8569 h 10000"/>
              <a:gd name="connsiteX7" fmla="*/ 7547 w 10010"/>
              <a:gd name="connsiteY7" fmla="*/ 7190 h 10000"/>
              <a:gd name="connsiteX8" fmla="*/ 2295 w 10010"/>
              <a:gd name="connsiteY8" fmla="*/ 6581 h 10000"/>
              <a:gd name="connsiteX9" fmla="*/ 0 w 10010"/>
              <a:gd name="connsiteY9" fmla="*/ 4793 h 10000"/>
              <a:gd name="connsiteX10" fmla="*/ 292 w 10010"/>
              <a:gd name="connsiteY10" fmla="*/ 0 h 10000"/>
              <a:gd name="connsiteX0" fmla="*/ 292 w 10019"/>
              <a:gd name="connsiteY0" fmla="*/ 0 h 10000"/>
              <a:gd name="connsiteX1" fmla="*/ 1407 w 10019"/>
              <a:gd name="connsiteY1" fmla="*/ 1859 h 10000"/>
              <a:gd name="connsiteX2" fmla="*/ 4749 w 10019"/>
              <a:gd name="connsiteY2" fmla="*/ 2683 h 10000"/>
              <a:gd name="connsiteX3" fmla="*/ 9325 w 10019"/>
              <a:gd name="connsiteY3" fmla="*/ 3592 h 10000"/>
              <a:gd name="connsiteX4" fmla="*/ 10000 w 10019"/>
              <a:gd name="connsiteY4" fmla="*/ 5195 h 10000"/>
              <a:gd name="connsiteX5" fmla="*/ 9619 w 10019"/>
              <a:gd name="connsiteY5" fmla="*/ 10000 h 10000"/>
              <a:gd name="connsiteX6" fmla="*/ 9460 w 10019"/>
              <a:gd name="connsiteY6" fmla="*/ 8569 h 10000"/>
              <a:gd name="connsiteX7" fmla="*/ 7547 w 10019"/>
              <a:gd name="connsiteY7" fmla="*/ 7190 h 10000"/>
              <a:gd name="connsiteX8" fmla="*/ 2295 w 10019"/>
              <a:gd name="connsiteY8" fmla="*/ 6581 h 10000"/>
              <a:gd name="connsiteX9" fmla="*/ 0 w 10019"/>
              <a:gd name="connsiteY9" fmla="*/ 4793 h 10000"/>
              <a:gd name="connsiteX10" fmla="*/ 292 w 10019"/>
              <a:gd name="connsiteY10" fmla="*/ 0 h 10000"/>
              <a:gd name="connsiteX0" fmla="*/ 292 w 10019"/>
              <a:gd name="connsiteY0" fmla="*/ 0 h 10000"/>
              <a:gd name="connsiteX1" fmla="*/ 1407 w 10019"/>
              <a:gd name="connsiteY1" fmla="*/ 1859 h 10000"/>
              <a:gd name="connsiteX2" fmla="*/ 4749 w 10019"/>
              <a:gd name="connsiteY2" fmla="*/ 2683 h 10000"/>
              <a:gd name="connsiteX3" fmla="*/ 9325 w 10019"/>
              <a:gd name="connsiteY3" fmla="*/ 3592 h 10000"/>
              <a:gd name="connsiteX4" fmla="*/ 10000 w 10019"/>
              <a:gd name="connsiteY4" fmla="*/ 5195 h 10000"/>
              <a:gd name="connsiteX5" fmla="*/ 9619 w 10019"/>
              <a:gd name="connsiteY5" fmla="*/ 10000 h 10000"/>
              <a:gd name="connsiteX6" fmla="*/ 9460 w 10019"/>
              <a:gd name="connsiteY6" fmla="*/ 8569 h 10000"/>
              <a:gd name="connsiteX7" fmla="*/ 7547 w 10019"/>
              <a:gd name="connsiteY7" fmla="*/ 7190 h 10000"/>
              <a:gd name="connsiteX8" fmla="*/ 2295 w 10019"/>
              <a:gd name="connsiteY8" fmla="*/ 6581 h 10000"/>
              <a:gd name="connsiteX9" fmla="*/ 0 w 10019"/>
              <a:gd name="connsiteY9" fmla="*/ 4793 h 10000"/>
              <a:gd name="connsiteX10" fmla="*/ 292 w 10019"/>
              <a:gd name="connsiteY10" fmla="*/ 0 h 10000"/>
              <a:gd name="connsiteX0" fmla="*/ 292 w 10016"/>
              <a:gd name="connsiteY0" fmla="*/ 0 h 10000"/>
              <a:gd name="connsiteX1" fmla="*/ 1407 w 10016"/>
              <a:gd name="connsiteY1" fmla="*/ 1859 h 10000"/>
              <a:gd name="connsiteX2" fmla="*/ 4844 w 10016"/>
              <a:gd name="connsiteY2" fmla="*/ 2581 h 10000"/>
              <a:gd name="connsiteX3" fmla="*/ 9325 w 10016"/>
              <a:gd name="connsiteY3" fmla="*/ 3592 h 10000"/>
              <a:gd name="connsiteX4" fmla="*/ 10000 w 10016"/>
              <a:gd name="connsiteY4" fmla="*/ 5195 h 10000"/>
              <a:gd name="connsiteX5" fmla="*/ 9619 w 10016"/>
              <a:gd name="connsiteY5" fmla="*/ 10000 h 10000"/>
              <a:gd name="connsiteX6" fmla="*/ 9460 w 10016"/>
              <a:gd name="connsiteY6" fmla="*/ 8569 h 10000"/>
              <a:gd name="connsiteX7" fmla="*/ 7547 w 10016"/>
              <a:gd name="connsiteY7" fmla="*/ 7190 h 10000"/>
              <a:gd name="connsiteX8" fmla="*/ 2295 w 10016"/>
              <a:gd name="connsiteY8" fmla="*/ 6581 h 10000"/>
              <a:gd name="connsiteX9" fmla="*/ 0 w 10016"/>
              <a:gd name="connsiteY9" fmla="*/ 4793 h 10000"/>
              <a:gd name="connsiteX10" fmla="*/ 292 w 10016"/>
              <a:gd name="connsiteY10" fmla="*/ 0 h 10000"/>
              <a:gd name="connsiteX0" fmla="*/ 292 w 10000"/>
              <a:gd name="connsiteY0" fmla="*/ 0 h 10000"/>
              <a:gd name="connsiteX1" fmla="*/ 1407 w 10000"/>
              <a:gd name="connsiteY1" fmla="*/ 1859 h 10000"/>
              <a:gd name="connsiteX2" fmla="*/ 4844 w 10000"/>
              <a:gd name="connsiteY2" fmla="*/ 2581 h 10000"/>
              <a:gd name="connsiteX3" fmla="*/ 7536 w 10000"/>
              <a:gd name="connsiteY3" fmla="*/ 2839 h 10000"/>
              <a:gd name="connsiteX4" fmla="*/ 9325 w 10000"/>
              <a:gd name="connsiteY4" fmla="*/ 3592 h 10000"/>
              <a:gd name="connsiteX5" fmla="*/ 10000 w 10000"/>
              <a:gd name="connsiteY5" fmla="*/ 5195 h 10000"/>
              <a:gd name="connsiteX6" fmla="*/ 9619 w 10000"/>
              <a:gd name="connsiteY6" fmla="*/ 10000 h 10000"/>
              <a:gd name="connsiteX7" fmla="*/ 9460 w 10000"/>
              <a:gd name="connsiteY7" fmla="*/ 8569 h 10000"/>
              <a:gd name="connsiteX8" fmla="*/ 7547 w 10000"/>
              <a:gd name="connsiteY8" fmla="*/ 7190 h 10000"/>
              <a:gd name="connsiteX9" fmla="*/ 2295 w 10000"/>
              <a:gd name="connsiteY9" fmla="*/ 6581 h 10000"/>
              <a:gd name="connsiteX10" fmla="*/ 0 w 10000"/>
              <a:gd name="connsiteY10" fmla="*/ 4793 h 10000"/>
              <a:gd name="connsiteX11" fmla="*/ 292 w 10000"/>
              <a:gd name="connsiteY11" fmla="*/ 0 h 10000"/>
              <a:gd name="connsiteX0" fmla="*/ 292 w 10000"/>
              <a:gd name="connsiteY0" fmla="*/ 0 h 10000"/>
              <a:gd name="connsiteX1" fmla="*/ 1407 w 10000"/>
              <a:gd name="connsiteY1" fmla="*/ 1859 h 10000"/>
              <a:gd name="connsiteX2" fmla="*/ 4844 w 10000"/>
              <a:gd name="connsiteY2" fmla="*/ 2581 h 10000"/>
              <a:gd name="connsiteX3" fmla="*/ 7536 w 10000"/>
              <a:gd name="connsiteY3" fmla="*/ 2839 h 10000"/>
              <a:gd name="connsiteX4" fmla="*/ 9325 w 10000"/>
              <a:gd name="connsiteY4" fmla="*/ 3592 h 10000"/>
              <a:gd name="connsiteX5" fmla="*/ 10000 w 10000"/>
              <a:gd name="connsiteY5" fmla="*/ 5195 h 10000"/>
              <a:gd name="connsiteX6" fmla="*/ 9619 w 10000"/>
              <a:gd name="connsiteY6" fmla="*/ 10000 h 10000"/>
              <a:gd name="connsiteX7" fmla="*/ 9460 w 10000"/>
              <a:gd name="connsiteY7" fmla="*/ 8569 h 10000"/>
              <a:gd name="connsiteX8" fmla="*/ 7547 w 10000"/>
              <a:gd name="connsiteY8" fmla="*/ 7190 h 10000"/>
              <a:gd name="connsiteX9" fmla="*/ 2295 w 10000"/>
              <a:gd name="connsiteY9" fmla="*/ 6581 h 10000"/>
              <a:gd name="connsiteX10" fmla="*/ 0 w 10000"/>
              <a:gd name="connsiteY10" fmla="*/ 4793 h 10000"/>
              <a:gd name="connsiteX11" fmla="*/ 292 w 10000"/>
              <a:gd name="connsiteY11" fmla="*/ 0 h 10000"/>
              <a:gd name="connsiteX0" fmla="*/ 292 w 10000"/>
              <a:gd name="connsiteY0" fmla="*/ 0 h 10000"/>
              <a:gd name="connsiteX1" fmla="*/ 1407 w 10000"/>
              <a:gd name="connsiteY1" fmla="*/ 1859 h 10000"/>
              <a:gd name="connsiteX2" fmla="*/ 4844 w 10000"/>
              <a:gd name="connsiteY2" fmla="*/ 2581 h 10000"/>
              <a:gd name="connsiteX3" fmla="*/ 7536 w 10000"/>
              <a:gd name="connsiteY3" fmla="*/ 2839 h 10000"/>
              <a:gd name="connsiteX4" fmla="*/ 9325 w 10000"/>
              <a:gd name="connsiteY4" fmla="*/ 3592 h 10000"/>
              <a:gd name="connsiteX5" fmla="*/ 10000 w 10000"/>
              <a:gd name="connsiteY5" fmla="*/ 5195 h 10000"/>
              <a:gd name="connsiteX6" fmla="*/ 9619 w 10000"/>
              <a:gd name="connsiteY6" fmla="*/ 10000 h 10000"/>
              <a:gd name="connsiteX7" fmla="*/ 9460 w 10000"/>
              <a:gd name="connsiteY7" fmla="*/ 8569 h 10000"/>
              <a:gd name="connsiteX8" fmla="*/ 7547 w 10000"/>
              <a:gd name="connsiteY8" fmla="*/ 7190 h 10000"/>
              <a:gd name="connsiteX9" fmla="*/ 2643 w 10000"/>
              <a:gd name="connsiteY9" fmla="*/ 6720 h 10000"/>
              <a:gd name="connsiteX10" fmla="*/ 0 w 10000"/>
              <a:gd name="connsiteY10" fmla="*/ 4793 h 10000"/>
              <a:gd name="connsiteX11" fmla="*/ 292 w 10000"/>
              <a:gd name="connsiteY11" fmla="*/ 0 h 10000"/>
              <a:gd name="connsiteX0" fmla="*/ 292 w 10000"/>
              <a:gd name="connsiteY0" fmla="*/ 0 h 10070"/>
              <a:gd name="connsiteX1" fmla="*/ 1407 w 10000"/>
              <a:gd name="connsiteY1" fmla="*/ 1859 h 10070"/>
              <a:gd name="connsiteX2" fmla="*/ 4844 w 10000"/>
              <a:gd name="connsiteY2" fmla="*/ 2581 h 10070"/>
              <a:gd name="connsiteX3" fmla="*/ 7536 w 10000"/>
              <a:gd name="connsiteY3" fmla="*/ 2839 h 10070"/>
              <a:gd name="connsiteX4" fmla="*/ 9325 w 10000"/>
              <a:gd name="connsiteY4" fmla="*/ 3592 h 10070"/>
              <a:gd name="connsiteX5" fmla="*/ 10000 w 10000"/>
              <a:gd name="connsiteY5" fmla="*/ 5195 h 10070"/>
              <a:gd name="connsiteX6" fmla="*/ 9793 w 10000"/>
              <a:gd name="connsiteY6" fmla="*/ 10070 h 10070"/>
              <a:gd name="connsiteX7" fmla="*/ 9460 w 10000"/>
              <a:gd name="connsiteY7" fmla="*/ 8569 h 10070"/>
              <a:gd name="connsiteX8" fmla="*/ 7547 w 10000"/>
              <a:gd name="connsiteY8" fmla="*/ 7190 h 10070"/>
              <a:gd name="connsiteX9" fmla="*/ 2643 w 10000"/>
              <a:gd name="connsiteY9" fmla="*/ 6720 h 10070"/>
              <a:gd name="connsiteX10" fmla="*/ 0 w 10000"/>
              <a:gd name="connsiteY10" fmla="*/ 4793 h 10070"/>
              <a:gd name="connsiteX11" fmla="*/ 292 w 10000"/>
              <a:gd name="connsiteY11" fmla="*/ 0 h 10070"/>
              <a:gd name="connsiteX0" fmla="*/ 295 w 10000"/>
              <a:gd name="connsiteY0" fmla="*/ 0 h 10288"/>
              <a:gd name="connsiteX1" fmla="*/ 1407 w 10000"/>
              <a:gd name="connsiteY1" fmla="*/ 2077 h 10288"/>
              <a:gd name="connsiteX2" fmla="*/ 4844 w 10000"/>
              <a:gd name="connsiteY2" fmla="*/ 2799 h 10288"/>
              <a:gd name="connsiteX3" fmla="*/ 7536 w 10000"/>
              <a:gd name="connsiteY3" fmla="*/ 3057 h 10288"/>
              <a:gd name="connsiteX4" fmla="*/ 9325 w 10000"/>
              <a:gd name="connsiteY4" fmla="*/ 3810 h 10288"/>
              <a:gd name="connsiteX5" fmla="*/ 10000 w 10000"/>
              <a:gd name="connsiteY5" fmla="*/ 5413 h 10288"/>
              <a:gd name="connsiteX6" fmla="*/ 9793 w 10000"/>
              <a:gd name="connsiteY6" fmla="*/ 10288 h 10288"/>
              <a:gd name="connsiteX7" fmla="*/ 9460 w 10000"/>
              <a:gd name="connsiteY7" fmla="*/ 8787 h 10288"/>
              <a:gd name="connsiteX8" fmla="*/ 7547 w 10000"/>
              <a:gd name="connsiteY8" fmla="*/ 7408 h 10288"/>
              <a:gd name="connsiteX9" fmla="*/ 2643 w 10000"/>
              <a:gd name="connsiteY9" fmla="*/ 6938 h 10288"/>
              <a:gd name="connsiteX10" fmla="*/ 0 w 10000"/>
              <a:gd name="connsiteY10" fmla="*/ 5011 h 10288"/>
              <a:gd name="connsiteX11" fmla="*/ 295 w 10000"/>
              <a:gd name="connsiteY11" fmla="*/ 0 h 10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00" h="10288">
                <a:moveTo>
                  <a:pt x="295" y="0"/>
                </a:moveTo>
                <a:cubicBezTo>
                  <a:pt x="295" y="190"/>
                  <a:pt x="649" y="1611"/>
                  <a:pt x="1407" y="2077"/>
                </a:cubicBezTo>
                <a:cubicBezTo>
                  <a:pt x="2165" y="2543"/>
                  <a:pt x="3823" y="2636"/>
                  <a:pt x="4844" y="2799"/>
                </a:cubicBezTo>
                <a:cubicBezTo>
                  <a:pt x="5865" y="2962"/>
                  <a:pt x="6115" y="2844"/>
                  <a:pt x="7536" y="3057"/>
                </a:cubicBezTo>
                <a:cubicBezTo>
                  <a:pt x="8283" y="3225"/>
                  <a:pt x="8914" y="3417"/>
                  <a:pt x="9325" y="3810"/>
                </a:cubicBezTo>
                <a:cubicBezTo>
                  <a:pt x="9736" y="4203"/>
                  <a:pt x="10000" y="5223"/>
                  <a:pt x="10000" y="5413"/>
                </a:cubicBezTo>
                <a:lnTo>
                  <a:pt x="9793" y="10288"/>
                </a:lnTo>
                <a:cubicBezTo>
                  <a:pt x="9793" y="10098"/>
                  <a:pt x="9834" y="9267"/>
                  <a:pt x="9460" y="8787"/>
                </a:cubicBezTo>
                <a:cubicBezTo>
                  <a:pt x="9086" y="8307"/>
                  <a:pt x="8683" y="7716"/>
                  <a:pt x="7547" y="7408"/>
                </a:cubicBezTo>
                <a:cubicBezTo>
                  <a:pt x="6411" y="7100"/>
                  <a:pt x="4458" y="7296"/>
                  <a:pt x="2643" y="6938"/>
                </a:cubicBezTo>
                <a:cubicBezTo>
                  <a:pt x="1011" y="6938"/>
                  <a:pt x="0" y="5202"/>
                  <a:pt x="0" y="5011"/>
                </a:cubicBezTo>
                <a:cubicBezTo>
                  <a:pt x="0" y="4091"/>
                  <a:pt x="295" y="920"/>
                  <a:pt x="295" y="0"/>
                </a:cubicBezTo>
                <a:close/>
              </a:path>
            </a:pathLst>
          </a:custGeom>
          <a:ln>
            <a:no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sz="1013"/>
          </a:p>
        </p:txBody>
      </p:sp>
      <p:sp>
        <p:nvSpPr>
          <p:cNvPr id="20" name="Cinta perforada 18"/>
          <p:cNvSpPr/>
          <p:nvPr/>
        </p:nvSpPr>
        <p:spPr>
          <a:xfrm rot="19426563">
            <a:off x="1162461" y="604458"/>
            <a:ext cx="4524666" cy="5884535"/>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942"/>
              <a:gd name="connsiteY0" fmla="*/ 0 h 20075"/>
              <a:gd name="connsiteX1" fmla="*/ 3442 w 10942"/>
              <a:gd name="connsiteY1" fmla="*/ 12075 h 20075"/>
              <a:gd name="connsiteX2" fmla="*/ 5942 w 10942"/>
              <a:gd name="connsiteY2" fmla="*/ 11075 h 20075"/>
              <a:gd name="connsiteX3" fmla="*/ 8442 w 10942"/>
              <a:gd name="connsiteY3" fmla="*/ 10075 h 20075"/>
              <a:gd name="connsiteX4" fmla="*/ 10942 w 10942"/>
              <a:gd name="connsiteY4" fmla="*/ 11075 h 20075"/>
              <a:gd name="connsiteX5" fmla="*/ 10942 w 10942"/>
              <a:gd name="connsiteY5" fmla="*/ 19075 h 20075"/>
              <a:gd name="connsiteX6" fmla="*/ 8442 w 10942"/>
              <a:gd name="connsiteY6" fmla="*/ 18075 h 20075"/>
              <a:gd name="connsiteX7" fmla="*/ 5942 w 10942"/>
              <a:gd name="connsiteY7" fmla="*/ 19075 h 20075"/>
              <a:gd name="connsiteX8" fmla="*/ 3442 w 10942"/>
              <a:gd name="connsiteY8" fmla="*/ 20075 h 20075"/>
              <a:gd name="connsiteX9" fmla="*/ 942 w 10942"/>
              <a:gd name="connsiteY9" fmla="*/ 19075 h 20075"/>
              <a:gd name="connsiteX10" fmla="*/ 0 w 10942"/>
              <a:gd name="connsiteY10" fmla="*/ 0 h 20075"/>
              <a:gd name="connsiteX0" fmla="*/ 0 w 10942"/>
              <a:gd name="connsiteY0" fmla="*/ 0 h 28978"/>
              <a:gd name="connsiteX1" fmla="*/ 3442 w 10942"/>
              <a:gd name="connsiteY1" fmla="*/ 12075 h 28978"/>
              <a:gd name="connsiteX2" fmla="*/ 5942 w 10942"/>
              <a:gd name="connsiteY2" fmla="*/ 11075 h 28978"/>
              <a:gd name="connsiteX3" fmla="*/ 8442 w 10942"/>
              <a:gd name="connsiteY3" fmla="*/ 10075 h 28978"/>
              <a:gd name="connsiteX4" fmla="*/ 10942 w 10942"/>
              <a:gd name="connsiteY4" fmla="*/ 11075 h 28978"/>
              <a:gd name="connsiteX5" fmla="*/ 7894 w 10942"/>
              <a:gd name="connsiteY5" fmla="*/ 28978 h 28978"/>
              <a:gd name="connsiteX6" fmla="*/ 8442 w 10942"/>
              <a:gd name="connsiteY6" fmla="*/ 18075 h 28978"/>
              <a:gd name="connsiteX7" fmla="*/ 5942 w 10942"/>
              <a:gd name="connsiteY7" fmla="*/ 19075 h 28978"/>
              <a:gd name="connsiteX8" fmla="*/ 3442 w 10942"/>
              <a:gd name="connsiteY8" fmla="*/ 20075 h 28978"/>
              <a:gd name="connsiteX9" fmla="*/ 942 w 10942"/>
              <a:gd name="connsiteY9" fmla="*/ 19075 h 28978"/>
              <a:gd name="connsiteX10" fmla="*/ 0 w 10942"/>
              <a:gd name="connsiteY10" fmla="*/ 0 h 28978"/>
              <a:gd name="connsiteX0" fmla="*/ 247 w 11189"/>
              <a:gd name="connsiteY0" fmla="*/ 0 h 28978"/>
              <a:gd name="connsiteX1" fmla="*/ 3689 w 11189"/>
              <a:gd name="connsiteY1" fmla="*/ 12075 h 28978"/>
              <a:gd name="connsiteX2" fmla="*/ 6189 w 11189"/>
              <a:gd name="connsiteY2" fmla="*/ 11075 h 28978"/>
              <a:gd name="connsiteX3" fmla="*/ 8689 w 11189"/>
              <a:gd name="connsiteY3" fmla="*/ 10075 h 28978"/>
              <a:gd name="connsiteX4" fmla="*/ 11189 w 11189"/>
              <a:gd name="connsiteY4" fmla="*/ 11075 h 28978"/>
              <a:gd name="connsiteX5" fmla="*/ 8141 w 11189"/>
              <a:gd name="connsiteY5" fmla="*/ 28978 h 28978"/>
              <a:gd name="connsiteX6" fmla="*/ 8689 w 11189"/>
              <a:gd name="connsiteY6" fmla="*/ 18075 h 28978"/>
              <a:gd name="connsiteX7" fmla="*/ 6189 w 11189"/>
              <a:gd name="connsiteY7" fmla="*/ 19075 h 28978"/>
              <a:gd name="connsiteX8" fmla="*/ 3689 w 11189"/>
              <a:gd name="connsiteY8" fmla="*/ 20075 h 28978"/>
              <a:gd name="connsiteX9" fmla="*/ 0 w 11189"/>
              <a:gd name="connsiteY9" fmla="*/ 13890 h 28978"/>
              <a:gd name="connsiteX10" fmla="*/ 247 w 11189"/>
              <a:gd name="connsiteY10" fmla="*/ 0 h 28978"/>
              <a:gd name="connsiteX0" fmla="*/ 247 w 11189"/>
              <a:gd name="connsiteY0" fmla="*/ 0 h 28978"/>
              <a:gd name="connsiteX1" fmla="*/ 3689 w 11189"/>
              <a:gd name="connsiteY1" fmla="*/ 12075 h 28978"/>
              <a:gd name="connsiteX2" fmla="*/ 6189 w 11189"/>
              <a:gd name="connsiteY2" fmla="*/ 11075 h 28978"/>
              <a:gd name="connsiteX3" fmla="*/ 8689 w 11189"/>
              <a:gd name="connsiteY3" fmla="*/ 10075 h 28978"/>
              <a:gd name="connsiteX4" fmla="*/ 11189 w 11189"/>
              <a:gd name="connsiteY4" fmla="*/ 11075 h 28978"/>
              <a:gd name="connsiteX5" fmla="*/ 8141 w 11189"/>
              <a:gd name="connsiteY5" fmla="*/ 28978 h 28978"/>
              <a:gd name="connsiteX6" fmla="*/ 8689 w 11189"/>
              <a:gd name="connsiteY6" fmla="*/ 18075 h 28978"/>
              <a:gd name="connsiteX7" fmla="*/ 6189 w 11189"/>
              <a:gd name="connsiteY7" fmla="*/ 19075 h 28978"/>
              <a:gd name="connsiteX8" fmla="*/ 1942 w 11189"/>
              <a:gd name="connsiteY8" fmla="*/ 19069 h 28978"/>
              <a:gd name="connsiteX9" fmla="*/ 0 w 11189"/>
              <a:gd name="connsiteY9" fmla="*/ 13890 h 28978"/>
              <a:gd name="connsiteX10" fmla="*/ 247 w 11189"/>
              <a:gd name="connsiteY10" fmla="*/ 0 h 28978"/>
              <a:gd name="connsiteX0" fmla="*/ 247 w 11189"/>
              <a:gd name="connsiteY0" fmla="*/ 0 h 28978"/>
              <a:gd name="connsiteX1" fmla="*/ 3689 w 11189"/>
              <a:gd name="connsiteY1" fmla="*/ 12075 h 28978"/>
              <a:gd name="connsiteX2" fmla="*/ 6189 w 11189"/>
              <a:gd name="connsiteY2" fmla="*/ 11075 h 28978"/>
              <a:gd name="connsiteX3" fmla="*/ 8689 w 11189"/>
              <a:gd name="connsiteY3" fmla="*/ 10075 h 28978"/>
              <a:gd name="connsiteX4" fmla="*/ 11189 w 11189"/>
              <a:gd name="connsiteY4" fmla="*/ 11075 h 28978"/>
              <a:gd name="connsiteX5" fmla="*/ 8141 w 11189"/>
              <a:gd name="connsiteY5" fmla="*/ 28978 h 28978"/>
              <a:gd name="connsiteX6" fmla="*/ 8689 w 11189"/>
              <a:gd name="connsiteY6" fmla="*/ 18075 h 28978"/>
              <a:gd name="connsiteX7" fmla="*/ 6189 w 11189"/>
              <a:gd name="connsiteY7" fmla="*/ 19075 h 28978"/>
              <a:gd name="connsiteX8" fmla="*/ 1942 w 11189"/>
              <a:gd name="connsiteY8" fmla="*/ 19069 h 28978"/>
              <a:gd name="connsiteX9" fmla="*/ 0 w 11189"/>
              <a:gd name="connsiteY9" fmla="*/ 13890 h 28978"/>
              <a:gd name="connsiteX10" fmla="*/ 247 w 11189"/>
              <a:gd name="connsiteY10" fmla="*/ 0 h 28978"/>
              <a:gd name="connsiteX0" fmla="*/ 247 w 11189"/>
              <a:gd name="connsiteY0" fmla="*/ 0 h 28978"/>
              <a:gd name="connsiteX1" fmla="*/ 3689 w 11189"/>
              <a:gd name="connsiteY1" fmla="*/ 12075 h 28978"/>
              <a:gd name="connsiteX2" fmla="*/ 6189 w 11189"/>
              <a:gd name="connsiteY2" fmla="*/ 11075 h 28978"/>
              <a:gd name="connsiteX3" fmla="*/ 8689 w 11189"/>
              <a:gd name="connsiteY3" fmla="*/ 10075 h 28978"/>
              <a:gd name="connsiteX4" fmla="*/ 11189 w 11189"/>
              <a:gd name="connsiteY4" fmla="*/ 11075 h 28978"/>
              <a:gd name="connsiteX5" fmla="*/ 8141 w 11189"/>
              <a:gd name="connsiteY5" fmla="*/ 28978 h 28978"/>
              <a:gd name="connsiteX6" fmla="*/ 8689 w 11189"/>
              <a:gd name="connsiteY6" fmla="*/ 18075 h 28978"/>
              <a:gd name="connsiteX7" fmla="*/ 6385 w 11189"/>
              <a:gd name="connsiteY7" fmla="*/ 20466 h 28978"/>
              <a:gd name="connsiteX8" fmla="*/ 1942 w 11189"/>
              <a:gd name="connsiteY8" fmla="*/ 19069 h 28978"/>
              <a:gd name="connsiteX9" fmla="*/ 0 w 11189"/>
              <a:gd name="connsiteY9" fmla="*/ 13890 h 28978"/>
              <a:gd name="connsiteX10" fmla="*/ 247 w 11189"/>
              <a:gd name="connsiteY10" fmla="*/ 0 h 28978"/>
              <a:gd name="connsiteX0" fmla="*/ 247 w 11189"/>
              <a:gd name="connsiteY0" fmla="*/ 0 h 28978"/>
              <a:gd name="connsiteX1" fmla="*/ 3689 w 11189"/>
              <a:gd name="connsiteY1" fmla="*/ 12075 h 28978"/>
              <a:gd name="connsiteX2" fmla="*/ 6189 w 11189"/>
              <a:gd name="connsiteY2" fmla="*/ 11075 h 28978"/>
              <a:gd name="connsiteX3" fmla="*/ 8689 w 11189"/>
              <a:gd name="connsiteY3" fmla="*/ 10075 h 28978"/>
              <a:gd name="connsiteX4" fmla="*/ 11189 w 11189"/>
              <a:gd name="connsiteY4" fmla="*/ 11075 h 28978"/>
              <a:gd name="connsiteX5" fmla="*/ 8141 w 11189"/>
              <a:gd name="connsiteY5" fmla="*/ 28978 h 28978"/>
              <a:gd name="connsiteX6" fmla="*/ 8006 w 11189"/>
              <a:gd name="connsiteY6" fmla="*/ 24832 h 28978"/>
              <a:gd name="connsiteX7" fmla="*/ 6385 w 11189"/>
              <a:gd name="connsiteY7" fmla="*/ 20466 h 28978"/>
              <a:gd name="connsiteX8" fmla="*/ 1942 w 11189"/>
              <a:gd name="connsiteY8" fmla="*/ 19069 h 28978"/>
              <a:gd name="connsiteX9" fmla="*/ 0 w 11189"/>
              <a:gd name="connsiteY9" fmla="*/ 13890 h 28978"/>
              <a:gd name="connsiteX10" fmla="*/ 247 w 11189"/>
              <a:gd name="connsiteY10" fmla="*/ 0 h 28978"/>
              <a:gd name="connsiteX0" fmla="*/ 247 w 11189"/>
              <a:gd name="connsiteY0" fmla="*/ 0 h 28978"/>
              <a:gd name="connsiteX1" fmla="*/ 3689 w 11189"/>
              <a:gd name="connsiteY1" fmla="*/ 12075 h 28978"/>
              <a:gd name="connsiteX2" fmla="*/ 6189 w 11189"/>
              <a:gd name="connsiteY2" fmla="*/ 11075 h 28978"/>
              <a:gd name="connsiteX3" fmla="*/ 8689 w 11189"/>
              <a:gd name="connsiteY3" fmla="*/ 10075 h 28978"/>
              <a:gd name="connsiteX4" fmla="*/ 11189 w 11189"/>
              <a:gd name="connsiteY4" fmla="*/ 11075 h 28978"/>
              <a:gd name="connsiteX5" fmla="*/ 8141 w 11189"/>
              <a:gd name="connsiteY5" fmla="*/ 28978 h 28978"/>
              <a:gd name="connsiteX6" fmla="*/ 8006 w 11189"/>
              <a:gd name="connsiteY6" fmla="*/ 24832 h 28978"/>
              <a:gd name="connsiteX7" fmla="*/ 6387 w 11189"/>
              <a:gd name="connsiteY7" fmla="*/ 20834 h 28978"/>
              <a:gd name="connsiteX8" fmla="*/ 1942 w 11189"/>
              <a:gd name="connsiteY8" fmla="*/ 19069 h 28978"/>
              <a:gd name="connsiteX9" fmla="*/ 0 w 11189"/>
              <a:gd name="connsiteY9" fmla="*/ 13890 h 28978"/>
              <a:gd name="connsiteX10" fmla="*/ 247 w 11189"/>
              <a:gd name="connsiteY10" fmla="*/ 0 h 28978"/>
              <a:gd name="connsiteX0" fmla="*/ 247 w 11189"/>
              <a:gd name="connsiteY0" fmla="*/ 0 h 28978"/>
              <a:gd name="connsiteX1" fmla="*/ 1550 w 11189"/>
              <a:gd name="connsiteY1" fmla="*/ 8287 h 28978"/>
              <a:gd name="connsiteX2" fmla="*/ 6189 w 11189"/>
              <a:gd name="connsiteY2" fmla="*/ 11075 h 28978"/>
              <a:gd name="connsiteX3" fmla="*/ 8689 w 11189"/>
              <a:gd name="connsiteY3" fmla="*/ 10075 h 28978"/>
              <a:gd name="connsiteX4" fmla="*/ 11189 w 11189"/>
              <a:gd name="connsiteY4" fmla="*/ 11075 h 28978"/>
              <a:gd name="connsiteX5" fmla="*/ 8141 w 11189"/>
              <a:gd name="connsiteY5" fmla="*/ 28978 h 28978"/>
              <a:gd name="connsiteX6" fmla="*/ 8006 w 11189"/>
              <a:gd name="connsiteY6" fmla="*/ 24832 h 28978"/>
              <a:gd name="connsiteX7" fmla="*/ 6387 w 11189"/>
              <a:gd name="connsiteY7" fmla="*/ 20834 h 28978"/>
              <a:gd name="connsiteX8" fmla="*/ 1942 w 11189"/>
              <a:gd name="connsiteY8" fmla="*/ 19069 h 28978"/>
              <a:gd name="connsiteX9" fmla="*/ 0 w 11189"/>
              <a:gd name="connsiteY9" fmla="*/ 13890 h 28978"/>
              <a:gd name="connsiteX10" fmla="*/ 247 w 11189"/>
              <a:gd name="connsiteY10" fmla="*/ 0 h 28978"/>
              <a:gd name="connsiteX0" fmla="*/ 247 w 8690"/>
              <a:gd name="connsiteY0" fmla="*/ 0 h 28978"/>
              <a:gd name="connsiteX1" fmla="*/ 1550 w 8690"/>
              <a:gd name="connsiteY1" fmla="*/ 8287 h 28978"/>
              <a:gd name="connsiteX2" fmla="*/ 6189 w 8690"/>
              <a:gd name="connsiteY2" fmla="*/ 11075 h 28978"/>
              <a:gd name="connsiteX3" fmla="*/ 8689 w 8690"/>
              <a:gd name="connsiteY3" fmla="*/ 10075 h 28978"/>
              <a:gd name="connsiteX4" fmla="*/ 5889 w 8690"/>
              <a:gd name="connsiteY4" fmla="*/ 17605 h 28978"/>
              <a:gd name="connsiteX5" fmla="*/ 8141 w 8690"/>
              <a:gd name="connsiteY5" fmla="*/ 28978 h 28978"/>
              <a:gd name="connsiteX6" fmla="*/ 8006 w 8690"/>
              <a:gd name="connsiteY6" fmla="*/ 24832 h 28978"/>
              <a:gd name="connsiteX7" fmla="*/ 6387 w 8690"/>
              <a:gd name="connsiteY7" fmla="*/ 20834 h 28978"/>
              <a:gd name="connsiteX8" fmla="*/ 1942 w 8690"/>
              <a:gd name="connsiteY8" fmla="*/ 19069 h 28978"/>
              <a:gd name="connsiteX9" fmla="*/ 0 w 8690"/>
              <a:gd name="connsiteY9" fmla="*/ 13890 h 28978"/>
              <a:gd name="connsiteX10" fmla="*/ 247 w 8690"/>
              <a:gd name="connsiteY10" fmla="*/ 0 h 28978"/>
              <a:gd name="connsiteX0" fmla="*/ 284 w 10142"/>
              <a:gd name="connsiteY0" fmla="*/ 0 h 10000"/>
              <a:gd name="connsiteX1" fmla="*/ 1784 w 10142"/>
              <a:gd name="connsiteY1" fmla="*/ 2860 h 10000"/>
              <a:gd name="connsiteX2" fmla="*/ 7122 w 10142"/>
              <a:gd name="connsiteY2" fmla="*/ 3822 h 10000"/>
              <a:gd name="connsiteX3" fmla="*/ 9999 w 10142"/>
              <a:gd name="connsiteY3" fmla="*/ 3477 h 10000"/>
              <a:gd name="connsiteX4" fmla="*/ 9739 w 10142"/>
              <a:gd name="connsiteY4" fmla="*/ 5195 h 10000"/>
              <a:gd name="connsiteX5" fmla="*/ 9368 w 10142"/>
              <a:gd name="connsiteY5" fmla="*/ 10000 h 10000"/>
              <a:gd name="connsiteX6" fmla="*/ 9213 w 10142"/>
              <a:gd name="connsiteY6" fmla="*/ 8569 h 10000"/>
              <a:gd name="connsiteX7" fmla="*/ 7350 w 10142"/>
              <a:gd name="connsiteY7" fmla="*/ 7190 h 10000"/>
              <a:gd name="connsiteX8" fmla="*/ 2235 w 10142"/>
              <a:gd name="connsiteY8" fmla="*/ 6581 h 10000"/>
              <a:gd name="connsiteX9" fmla="*/ 0 w 10142"/>
              <a:gd name="connsiteY9" fmla="*/ 4793 h 10000"/>
              <a:gd name="connsiteX10" fmla="*/ 284 w 10142"/>
              <a:gd name="connsiteY10" fmla="*/ 0 h 10000"/>
              <a:gd name="connsiteX0" fmla="*/ 284 w 9739"/>
              <a:gd name="connsiteY0" fmla="*/ 0 h 10000"/>
              <a:gd name="connsiteX1" fmla="*/ 1784 w 9739"/>
              <a:gd name="connsiteY1" fmla="*/ 2860 h 10000"/>
              <a:gd name="connsiteX2" fmla="*/ 7122 w 9739"/>
              <a:gd name="connsiteY2" fmla="*/ 3822 h 10000"/>
              <a:gd name="connsiteX3" fmla="*/ 9082 w 9739"/>
              <a:gd name="connsiteY3" fmla="*/ 3592 h 10000"/>
              <a:gd name="connsiteX4" fmla="*/ 9739 w 9739"/>
              <a:gd name="connsiteY4" fmla="*/ 5195 h 10000"/>
              <a:gd name="connsiteX5" fmla="*/ 9368 w 9739"/>
              <a:gd name="connsiteY5" fmla="*/ 10000 h 10000"/>
              <a:gd name="connsiteX6" fmla="*/ 9213 w 9739"/>
              <a:gd name="connsiteY6" fmla="*/ 8569 h 10000"/>
              <a:gd name="connsiteX7" fmla="*/ 7350 w 9739"/>
              <a:gd name="connsiteY7" fmla="*/ 7190 h 10000"/>
              <a:gd name="connsiteX8" fmla="*/ 2235 w 9739"/>
              <a:gd name="connsiteY8" fmla="*/ 6581 h 10000"/>
              <a:gd name="connsiteX9" fmla="*/ 0 w 9739"/>
              <a:gd name="connsiteY9" fmla="*/ 4793 h 10000"/>
              <a:gd name="connsiteX10" fmla="*/ 284 w 9739"/>
              <a:gd name="connsiteY10" fmla="*/ 0 h 10000"/>
              <a:gd name="connsiteX0" fmla="*/ 292 w 10000"/>
              <a:gd name="connsiteY0" fmla="*/ 0 h 10000"/>
              <a:gd name="connsiteX1" fmla="*/ 1407 w 10000"/>
              <a:gd name="connsiteY1" fmla="*/ 1859 h 10000"/>
              <a:gd name="connsiteX2" fmla="*/ 7313 w 10000"/>
              <a:gd name="connsiteY2" fmla="*/ 3822 h 10000"/>
              <a:gd name="connsiteX3" fmla="*/ 9325 w 10000"/>
              <a:gd name="connsiteY3" fmla="*/ 3592 h 10000"/>
              <a:gd name="connsiteX4" fmla="*/ 10000 w 10000"/>
              <a:gd name="connsiteY4" fmla="*/ 5195 h 10000"/>
              <a:gd name="connsiteX5" fmla="*/ 9619 w 10000"/>
              <a:gd name="connsiteY5" fmla="*/ 10000 h 10000"/>
              <a:gd name="connsiteX6" fmla="*/ 9460 w 10000"/>
              <a:gd name="connsiteY6" fmla="*/ 8569 h 10000"/>
              <a:gd name="connsiteX7" fmla="*/ 7547 w 10000"/>
              <a:gd name="connsiteY7" fmla="*/ 7190 h 10000"/>
              <a:gd name="connsiteX8" fmla="*/ 2295 w 10000"/>
              <a:gd name="connsiteY8" fmla="*/ 6581 h 10000"/>
              <a:gd name="connsiteX9" fmla="*/ 0 w 10000"/>
              <a:gd name="connsiteY9" fmla="*/ 4793 h 10000"/>
              <a:gd name="connsiteX10" fmla="*/ 292 w 10000"/>
              <a:gd name="connsiteY10" fmla="*/ 0 h 10000"/>
              <a:gd name="connsiteX0" fmla="*/ 292 w 10000"/>
              <a:gd name="connsiteY0" fmla="*/ 0 h 10000"/>
              <a:gd name="connsiteX1" fmla="*/ 1407 w 10000"/>
              <a:gd name="connsiteY1" fmla="*/ 1859 h 10000"/>
              <a:gd name="connsiteX2" fmla="*/ 7313 w 10000"/>
              <a:gd name="connsiteY2" fmla="*/ 3822 h 10000"/>
              <a:gd name="connsiteX3" fmla="*/ 9325 w 10000"/>
              <a:gd name="connsiteY3" fmla="*/ 3592 h 10000"/>
              <a:gd name="connsiteX4" fmla="*/ 10000 w 10000"/>
              <a:gd name="connsiteY4" fmla="*/ 5195 h 10000"/>
              <a:gd name="connsiteX5" fmla="*/ 9619 w 10000"/>
              <a:gd name="connsiteY5" fmla="*/ 10000 h 10000"/>
              <a:gd name="connsiteX6" fmla="*/ 9460 w 10000"/>
              <a:gd name="connsiteY6" fmla="*/ 8569 h 10000"/>
              <a:gd name="connsiteX7" fmla="*/ 7547 w 10000"/>
              <a:gd name="connsiteY7" fmla="*/ 7190 h 10000"/>
              <a:gd name="connsiteX8" fmla="*/ 2295 w 10000"/>
              <a:gd name="connsiteY8" fmla="*/ 6581 h 10000"/>
              <a:gd name="connsiteX9" fmla="*/ 0 w 10000"/>
              <a:gd name="connsiteY9" fmla="*/ 4793 h 10000"/>
              <a:gd name="connsiteX10" fmla="*/ 292 w 10000"/>
              <a:gd name="connsiteY10" fmla="*/ 0 h 10000"/>
              <a:gd name="connsiteX0" fmla="*/ 292 w 10010"/>
              <a:gd name="connsiteY0" fmla="*/ 0 h 10000"/>
              <a:gd name="connsiteX1" fmla="*/ 1407 w 10010"/>
              <a:gd name="connsiteY1" fmla="*/ 1859 h 10000"/>
              <a:gd name="connsiteX2" fmla="*/ 5058 w 10010"/>
              <a:gd name="connsiteY2" fmla="*/ 2736 h 10000"/>
              <a:gd name="connsiteX3" fmla="*/ 9325 w 10010"/>
              <a:gd name="connsiteY3" fmla="*/ 3592 h 10000"/>
              <a:gd name="connsiteX4" fmla="*/ 10000 w 10010"/>
              <a:gd name="connsiteY4" fmla="*/ 5195 h 10000"/>
              <a:gd name="connsiteX5" fmla="*/ 9619 w 10010"/>
              <a:gd name="connsiteY5" fmla="*/ 10000 h 10000"/>
              <a:gd name="connsiteX6" fmla="*/ 9460 w 10010"/>
              <a:gd name="connsiteY6" fmla="*/ 8569 h 10000"/>
              <a:gd name="connsiteX7" fmla="*/ 7547 w 10010"/>
              <a:gd name="connsiteY7" fmla="*/ 7190 h 10000"/>
              <a:gd name="connsiteX8" fmla="*/ 2295 w 10010"/>
              <a:gd name="connsiteY8" fmla="*/ 6581 h 10000"/>
              <a:gd name="connsiteX9" fmla="*/ 0 w 10010"/>
              <a:gd name="connsiteY9" fmla="*/ 4793 h 10000"/>
              <a:gd name="connsiteX10" fmla="*/ 292 w 10010"/>
              <a:gd name="connsiteY10" fmla="*/ 0 h 10000"/>
              <a:gd name="connsiteX0" fmla="*/ 292 w 10019"/>
              <a:gd name="connsiteY0" fmla="*/ 0 h 10000"/>
              <a:gd name="connsiteX1" fmla="*/ 1407 w 10019"/>
              <a:gd name="connsiteY1" fmla="*/ 1859 h 10000"/>
              <a:gd name="connsiteX2" fmla="*/ 4749 w 10019"/>
              <a:gd name="connsiteY2" fmla="*/ 2683 h 10000"/>
              <a:gd name="connsiteX3" fmla="*/ 9325 w 10019"/>
              <a:gd name="connsiteY3" fmla="*/ 3592 h 10000"/>
              <a:gd name="connsiteX4" fmla="*/ 10000 w 10019"/>
              <a:gd name="connsiteY4" fmla="*/ 5195 h 10000"/>
              <a:gd name="connsiteX5" fmla="*/ 9619 w 10019"/>
              <a:gd name="connsiteY5" fmla="*/ 10000 h 10000"/>
              <a:gd name="connsiteX6" fmla="*/ 9460 w 10019"/>
              <a:gd name="connsiteY6" fmla="*/ 8569 h 10000"/>
              <a:gd name="connsiteX7" fmla="*/ 7547 w 10019"/>
              <a:gd name="connsiteY7" fmla="*/ 7190 h 10000"/>
              <a:gd name="connsiteX8" fmla="*/ 2295 w 10019"/>
              <a:gd name="connsiteY8" fmla="*/ 6581 h 10000"/>
              <a:gd name="connsiteX9" fmla="*/ 0 w 10019"/>
              <a:gd name="connsiteY9" fmla="*/ 4793 h 10000"/>
              <a:gd name="connsiteX10" fmla="*/ 292 w 10019"/>
              <a:gd name="connsiteY10" fmla="*/ 0 h 10000"/>
              <a:gd name="connsiteX0" fmla="*/ 292 w 10019"/>
              <a:gd name="connsiteY0" fmla="*/ 0 h 10000"/>
              <a:gd name="connsiteX1" fmla="*/ 1407 w 10019"/>
              <a:gd name="connsiteY1" fmla="*/ 1859 h 10000"/>
              <a:gd name="connsiteX2" fmla="*/ 4749 w 10019"/>
              <a:gd name="connsiteY2" fmla="*/ 2683 h 10000"/>
              <a:gd name="connsiteX3" fmla="*/ 9325 w 10019"/>
              <a:gd name="connsiteY3" fmla="*/ 3592 h 10000"/>
              <a:gd name="connsiteX4" fmla="*/ 10000 w 10019"/>
              <a:gd name="connsiteY4" fmla="*/ 5195 h 10000"/>
              <a:gd name="connsiteX5" fmla="*/ 9619 w 10019"/>
              <a:gd name="connsiteY5" fmla="*/ 10000 h 10000"/>
              <a:gd name="connsiteX6" fmla="*/ 9460 w 10019"/>
              <a:gd name="connsiteY6" fmla="*/ 8569 h 10000"/>
              <a:gd name="connsiteX7" fmla="*/ 7547 w 10019"/>
              <a:gd name="connsiteY7" fmla="*/ 7190 h 10000"/>
              <a:gd name="connsiteX8" fmla="*/ 2295 w 10019"/>
              <a:gd name="connsiteY8" fmla="*/ 6581 h 10000"/>
              <a:gd name="connsiteX9" fmla="*/ 0 w 10019"/>
              <a:gd name="connsiteY9" fmla="*/ 4793 h 10000"/>
              <a:gd name="connsiteX10" fmla="*/ 292 w 10019"/>
              <a:gd name="connsiteY10" fmla="*/ 0 h 10000"/>
              <a:gd name="connsiteX0" fmla="*/ 292 w 10016"/>
              <a:gd name="connsiteY0" fmla="*/ 0 h 10000"/>
              <a:gd name="connsiteX1" fmla="*/ 1407 w 10016"/>
              <a:gd name="connsiteY1" fmla="*/ 1859 h 10000"/>
              <a:gd name="connsiteX2" fmla="*/ 4844 w 10016"/>
              <a:gd name="connsiteY2" fmla="*/ 2581 h 10000"/>
              <a:gd name="connsiteX3" fmla="*/ 9325 w 10016"/>
              <a:gd name="connsiteY3" fmla="*/ 3592 h 10000"/>
              <a:gd name="connsiteX4" fmla="*/ 10000 w 10016"/>
              <a:gd name="connsiteY4" fmla="*/ 5195 h 10000"/>
              <a:gd name="connsiteX5" fmla="*/ 9619 w 10016"/>
              <a:gd name="connsiteY5" fmla="*/ 10000 h 10000"/>
              <a:gd name="connsiteX6" fmla="*/ 9460 w 10016"/>
              <a:gd name="connsiteY6" fmla="*/ 8569 h 10000"/>
              <a:gd name="connsiteX7" fmla="*/ 7547 w 10016"/>
              <a:gd name="connsiteY7" fmla="*/ 7190 h 10000"/>
              <a:gd name="connsiteX8" fmla="*/ 2295 w 10016"/>
              <a:gd name="connsiteY8" fmla="*/ 6581 h 10000"/>
              <a:gd name="connsiteX9" fmla="*/ 0 w 10016"/>
              <a:gd name="connsiteY9" fmla="*/ 4793 h 10000"/>
              <a:gd name="connsiteX10" fmla="*/ 292 w 10016"/>
              <a:gd name="connsiteY10" fmla="*/ 0 h 10000"/>
              <a:gd name="connsiteX0" fmla="*/ 292 w 10000"/>
              <a:gd name="connsiteY0" fmla="*/ 0 h 10000"/>
              <a:gd name="connsiteX1" fmla="*/ 1407 w 10000"/>
              <a:gd name="connsiteY1" fmla="*/ 1859 h 10000"/>
              <a:gd name="connsiteX2" fmla="*/ 4844 w 10000"/>
              <a:gd name="connsiteY2" fmla="*/ 2581 h 10000"/>
              <a:gd name="connsiteX3" fmla="*/ 7536 w 10000"/>
              <a:gd name="connsiteY3" fmla="*/ 2839 h 10000"/>
              <a:gd name="connsiteX4" fmla="*/ 9325 w 10000"/>
              <a:gd name="connsiteY4" fmla="*/ 3592 h 10000"/>
              <a:gd name="connsiteX5" fmla="*/ 10000 w 10000"/>
              <a:gd name="connsiteY5" fmla="*/ 5195 h 10000"/>
              <a:gd name="connsiteX6" fmla="*/ 9619 w 10000"/>
              <a:gd name="connsiteY6" fmla="*/ 10000 h 10000"/>
              <a:gd name="connsiteX7" fmla="*/ 9460 w 10000"/>
              <a:gd name="connsiteY7" fmla="*/ 8569 h 10000"/>
              <a:gd name="connsiteX8" fmla="*/ 7547 w 10000"/>
              <a:gd name="connsiteY8" fmla="*/ 7190 h 10000"/>
              <a:gd name="connsiteX9" fmla="*/ 2295 w 10000"/>
              <a:gd name="connsiteY9" fmla="*/ 6581 h 10000"/>
              <a:gd name="connsiteX10" fmla="*/ 0 w 10000"/>
              <a:gd name="connsiteY10" fmla="*/ 4793 h 10000"/>
              <a:gd name="connsiteX11" fmla="*/ 292 w 10000"/>
              <a:gd name="connsiteY11" fmla="*/ 0 h 10000"/>
              <a:gd name="connsiteX0" fmla="*/ 292 w 10000"/>
              <a:gd name="connsiteY0" fmla="*/ 0 h 10000"/>
              <a:gd name="connsiteX1" fmla="*/ 1407 w 10000"/>
              <a:gd name="connsiteY1" fmla="*/ 1859 h 10000"/>
              <a:gd name="connsiteX2" fmla="*/ 4844 w 10000"/>
              <a:gd name="connsiteY2" fmla="*/ 2581 h 10000"/>
              <a:gd name="connsiteX3" fmla="*/ 7536 w 10000"/>
              <a:gd name="connsiteY3" fmla="*/ 2839 h 10000"/>
              <a:gd name="connsiteX4" fmla="*/ 9325 w 10000"/>
              <a:gd name="connsiteY4" fmla="*/ 3592 h 10000"/>
              <a:gd name="connsiteX5" fmla="*/ 10000 w 10000"/>
              <a:gd name="connsiteY5" fmla="*/ 5195 h 10000"/>
              <a:gd name="connsiteX6" fmla="*/ 9619 w 10000"/>
              <a:gd name="connsiteY6" fmla="*/ 10000 h 10000"/>
              <a:gd name="connsiteX7" fmla="*/ 9460 w 10000"/>
              <a:gd name="connsiteY7" fmla="*/ 8569 h 10000"/>
              <a:gd name="connsiteX8" fmla="*/ 7547 w 10000"/>
              <a:gd name="connsiteY8" fmla="*/ 7190 h 10000"/>
              <a:gd name="connsiteX9" fmla="*/ 2295 w 10000"/>
              <a:gd name="connsiteY9" fmla="*/ 6581 h 10000"/>
              <a:gd name="connsiteX10" fmla="*/ 0 w 10000"/>
              <a:gd name="connsiteY10" fmla="*/ 4793 h 10000"/>
              <a:gd name="connsiteX11" fmla="*/ 292 w 10000"/>
              <a:gd name="connsiteY11" fmla="*/ 0 h 10000"/>
              <a:gd name="connsiteX0" fmla="*/ 292 w 10000"/>
              <a:gd name="connsiteY0" fmla="*/ 0 h 10000"/>
              <a:gd name="connsiteX1" fmla="*/ 1407 w 10000"/>
              <a:gd name="connsiteY1" fmla="*/ 1859 h 10000"/>
              <a:gd name="connsiteX2" fmla="*/ 4844 w 10000"/>
              <a:gd name="connsiteY2" fmla="*/ 2581 h 10000"/>
              <a:gd name="connsiteX3" fmla="*/ 7536 w 10000"/>
              <a:gd name="connsiteY3" fmla="*/ 2839 h 10000"/>
              <a:gd name="connsiteX4" fmla="*/ 9325 w 10000"/>
              <a:gd name="connsiteY4" fmla="*/ 3592 h 10000"/>
              <a:gd name="connsiteX5" fmla="*/ 10000 w 10000"/>
              <a:gd name="connsiteY5" fmla="*/ 5195 h 10000"/>
              <a:gd name="connsiteX6" fmla="*/ 9619 w 10000"/>
              <a:gd name="connsiteY6" fmla="*/ 10000 h 10000"/>
              <a:gd name="connsiteX7" fmla="*/ 9460 w 10000"/>
              <a:gd name="connsiteY7" fmla="*/ 8569 h 10000"/>
              <a:gd name="connsiteX8" fmla="*/ 7547 w 10000"/>
              <a:gd name="connsiteY8" fmla="*/ 7190 h 10000"/>
              <a:gd name="connsiteX9" fmla="*/ 2643 w 10000"/>
              <a:gd name="connsiteY9" fmla="*/ 6720 h 10000"/>
              <a:gd name="connsiteX10" fmla="*/ 0 w 10000"/>
              <a:gd name="connsiteY10" fmla="*/ 4793 h 10000"/>
              <a:gd name="connsiteX11" fmla="*/ 292 w 10000"/>
              <a:gd name="connsiteY11" fmla="*/ 0 h 10000"/>
              <a:gd name="connsiteX0" fmla="*/ 292 w 10000"/>
              <a:gd name="connsiteY0" fmla="*/ 0 h 10070"/>
              <a:gd name="connsiteX1" fmla="*/ 1407 w 10000"/>
              <a:gd name="connsiteY1" fmla="*/ 1859 h 10070"/>
              <a:gd name="connsiteX2" fmla="*/ 4844 w 10000"/>
              <a:gd name="connsiteY2" fmla="*/ 2581 h 10070"/>
              <a:gd name="connsiteX3" fmla="*/ 7536 w 10000"/>
              <a:gd name="connsiteY3" fmla="*/ 2839 h 10070"/>
              <a:gd name="connsiteX4" fmla="*/ 9325 w 10000"/>
              <a:gd name="connsiteY4" fmla="*/ 3592 h 10070"/>
              <a:gd name="connsiteX5" fmla="*/ 10000 w 10000"/>
              <a:gd name="connsiteY5" fmla="*/ 5195 h 10070"/>
              <a:gd name="connsiteX6" fmla="*/ 9793 w 10000"/>
              <a:gd name="connsiteY6" fmla="*/ 10070 h 10070"/>
              <a:gd name="connsiteX7" fmla="*/ 9460 w 10000"/>
              <a:gd name="connsiteY7" fmla="*/ 8569 h 10070"/>
              <a:gd name="connsiteX8" fmla="*/ 7547 w 10000"/>
              <a:gd name="connsiteY8" fmla="*/ 7190 h 10070"/>
              <a:gd name="connsiteX9" fmla="*/ 2643 w 10000"/>
              <a:gd name="connsiteY9" fmla="*/ 6720 h 10070"/>
              <a:gd name="connsiteX10" fmla="*/ 0 w 10000"/>
              <a:gd name="connsiteY10" fmla="*/ 4793 h 10070"/>
              <a:gd name="connsiteX11" fmla="*/ 292 w 10000"/>
              <a:gd name="connsiteY11" fmla="*/ 0 h 10070"/>
              <a:gd name="connsiteX0" fmla="*/ 295 w 10000"/>
              <a:gd name="connsiteY0" fmla="*/ 0 h 10288"/>
              <a:gd name="connsiteX1" fmla="*/ 1407 w 10000"/>
              <a:gd name="connsiteY1" fmla="*/ 2077 h 10288"/>
              <a:gd name="connsiteX2" fmla="*/ 4844 w 10000"/>
              <a:gd name="connsiteY2" fmla="*/ 2799 h 10288"/>
              <a:gd name="connsiteX3" fmla="*/ 7536 w 10000"/>
              <a:gd name="connsiteY3" fmla="*/ 3057 h 10288"/>
              <a:gd name="connsiteX4" fmla="*/ 9325 w 10000"/>
              <a:gd name="connsiteY4" fmla="*/ 3810 h 10288"/>
              <a:gd name="connsiteX5" fmla="*/ 10000 w 10000"/>
              <a:gd name="connsiteY5" fmla="*/ 5413 h 10288"/>
              <a:gd name="connsiteX6" fmla="*/ 9793 w 10000"/>
              <a:gd name="connsiteY6" fmla="*/ 10288 h 10288"/>
              <a:gd name="connsiteX7" fmla="*/ 9460 w 10000"/>
              <a:gd name="connsiteY7" fmla="*/ 8787 h 10288"/>
              <a:gd name="connsiteX8" fmla="*/ 7547 w 10000"/>
              <a:gd name="connsiteY8" fmla="*/ 7408 h 10288"/>
              <a:gd name="connsiteX9" fmla="*/ 2643 w 10000"/>
              <a:gd name="connsiteY9" fmla="*/ 6938 h 10288"/>
              <a:gd name="connsiteX10" fmla="*/ 0 w 10000"/>
              <a:gd name="connsiteY10" fmla="*/ 5011 h 10288"/>
              <a:gd name="connsiteX11" fmla="*/ 295 w 10000"/>
              <a:gd name="connsiteY11" fmla="*/ 0 h 10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00" h="10288">
                <a:moveTo>
                  <a:pt x="295" y="0"/>
                </a:moveTo>
                <a:cubicBezTo>
                  <a:pt x="295" y="190"/>
                  <a:pt x="649" y="1611"/>
                  <a:pt x="1407" y="2077"/>
                </a:cubicBezTo>
                <a:cubicBezTo>
                  <a:pt x="2165" y="2543"/>
                  <a:pt x="3823" y="2636"/>
                  <a:pt x="4844" y="2799"/>
                </a:cubicBezTo>
                <a:cubicBezTo>
                  <a:pt x="5865" y="2962"/>
                  <a:pt x="6115" y="2844"/>
                  <a:pt x="7536" y="3057"/>
                </a:cubicBezTo>
                <a:cubicBezTo>
                  <a:pt x="8283" y="3225"/>
                  <a:pt x="8914" y="3417"/>
                  <a:pt x="9325" y="3810"/>
                </a:cubicBezTo>
                <a:cubicBezTo>
                  <a:pt x="9736" y="4203"/>
                  <a:pt x="10000" y="5223"/>
                  <a:pt x="10000" y="5413"/>
                </a:cubicBezTo>
                <a:lnTo>
                  <a:pt x="9793" y="10288"/>
                </a:lnTo>
                <a:cubicBezTo>
                  <a:pt x="9793" y="10098"/>
                  <a:pt x="9834" y="9267"/>
                  <a:pt x="9460" y="8787"/>
                </a:cubicBezTo>
                <a:cubicBezTo>
                  <a:pt x="9086" y="8307"/>
                  <a:pt x="8683" y="7716"/>
                  <a:pt x="7547" y="7408"/>
                </a:cubicBezTo>
                <a:cubicBezTo>
                  <a:pt x="6411" y="7100"/>
                  <a:pt x="4458" y="7296"/>
                  <a:pt x="2643" y="6938"/>
                </a:cubicBezTo>
                <a:cubicBezTo>
                  <a:pt x="1011" y="6938"/>
                  <a:pt x="0" y="5202"/>
                  <a:pt x="0" y="5011"/>
                </a:cubicBezTo>
                <a:cubicBezTo>
                  <a:pt x="0" y="4091"/>
                  <a:pt x="295" y="920"/>
                  <a:pt x="295" y="0"/>
                </a:cubicBezTo>
                <a:close/>
              </a:path>
            </a:pathLst>
          </a:custGeom>
          <a:ln>
            <a:no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s-MX" sz="1013"/>
          </a:p>
        </p:txBody>
      </p:sp>
      <p:grpSp>
        <p:nvGrpSpPr>
          <p:cNvPr id="9" name="68 Grupo"/>
          <p:cNvGrpSpPr/>
          <p:nvPr/>
        </p:nvGrpSpPr>
        <p:grpSpPr>
          <a:xfrm>
            <a:off x="237041" y="2028997"/>
            <a:ext cx="1928913" cy="3454401"/>
            <a:chOff x="1546123" y="1575439"/>
            <a:chExt cx="1800535" cy="2539433"/>
          </a:xfrm>
          <a:solidFill>
            <a:srgbClr val="BEB2CE"/>
          </a:solidFill>
        </p:grpSpPr>
        <p:sp>
          <p:nvSpPr>
            <p:cNvPr id="10" name="13 Elipse"/>
            <p:cNvSpPr/>
            <p:nvPr/>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sz="760">
                <a:latin typeface="Microsoft YaHei" panose="020B0503020204020204" pitchFamily="34" charset="-122"/>
                <a:ea typeface="Microsoft YaHei" panose="020B0503020204020204" pitchFamily="34" charset="-122"/>
              </a:endParaRPr>
            </a:p>
          </p:txBody>
        </p:sp>
        <p:sp>
          <p:nvSpPr>
            <p:cNvPr id="11" name="70 Elipse"/>
            <p:cNvSpPr/>
            <p:nvPr/>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sz="760">
                <a:latin typeface="Microsoft YaHei" panose="020B0503020204020204" pitchFamily="34" charset="-122"/>
                <a:ea typeface="Microsoft YaHei" panose="020B0503020204020204" pitchFamily="34" charset="-122"/>
              </a:endParaRPr>
            </a:p>
          </p:txBody>
        </p:sp>
        <p:sp>
          <p:nvSpPr>
            <p:cNvPr id="12" name="73 Elipse"/>
            <p:cNvSpPr/>
            <p:nvPr/>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sz="760">
                <a:latin typeface="Microsoft YaHei" panose="020B0503020204020204" pitchFamily="34" charset="-122"/>
                <a:ea typeface="Microsoft YaHei" panose="020B0503020204020204" pitchFamily="34" charset="-122"/>
              </a:endParaRPr>
            </a:p>
          </p:txBody>
        </p:sp>
        <p:sp>
          <p:nvSpPr>
            <p:cNvPr id="13" name="27 Rectángulo"/>
            <p:cNvSpPr/>
            <p:nvPr/>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sz="760">
                <a:latin typeface="Microsoft YaHei" panose="020B0503020204020204" pitchFamily="34" charset="-122"/>
                <a:ea typeface="Microsoft YaHei" panose="020B0503020204020204" pitchFamily="34" charset="-122"/>
              </a:endParaRPr>
            </a:p>
          </p:txBody>
        </p:sp>
        <p:sp>
          <p:nvSpPr>
            <p:cNvPr id="14" name="75 Elipse"/>
            <p:cNvSpPr/>
            <p:nvPr/>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sz="760">
                <a:latin typeface="Microsoft YaHei" panose="020B0503020204020204" pitchFamily="34" charset="-122"/>
                <a:ea typeface="Microsoft YaHei" panose="020B0503020204020204" pitchFamily="34" charset="-122"/>
              </a:endParaRPr>
            </a:p>
          </p:txBody>
        </p:sp>
        <p:sp>
          <p:nvSpPr>
            <p:cNvPr id="15" name="26 Rectángulo"/>
            <p:cNvSpPr/>
            <p:nvPr/>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sz="760">
                <a:solidFill>
                  <a:schemeClr val="accent2"/>
                </a:solidFill>
                <a:latin typeface="Microsoft YaHei" panose="020B0503020204020204" pitchFamily="34" charset="-122"/>
                <a:ea typeface="Microsoft YaHei" panose="020B0503020204020204" pitchFamily="34" charset="-122"/>
              </a:endParaRPr>
            </a:p>
          </p:txBody>
        </p:sp>
        <p:sp>
          <p:nvSpPr>
            <p:cNvPr id="16" name="26 Rectángulo"/>
            <p:cNvSpPr/>
            <p:nvPr/>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sz="760">
                <a:latin typeface="Microsoft YaHei" panose="020B0503020204020204" pitchFamily="34" charset="-122"/>
                <a:ea typeface="Microsoft YaHei" panose="020B0503020204020204" pitchFamily="34" charset="-122"/>
              </a:endParaRPr>
            </a:p>
          </p:txBody>
        </p:sp>
      </p:grpSp>
      <p:sp>
        <p:nvSpPr>
          <p:cNvPr id="17" name="2 Rectángulo"/>
          <p:cNvSpPr/>
          <p:nvPr/>
        </p:nvSpPr>
        <p:spPr>
          <a:xfrm>
            <a:off x="-45570" y="1027948"/>
            <a:ext cx="6903570" cy="5280587"/>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60">
              <a:latin typeface="Microsoft YaHei" panose="020B0503020204020204" pitchFamily="34" charset="-122"/>
              <a:ea typeface="Microsoft YaHei" panose="020B0503020204020204" pitchFamily="34" charset="-122"/>
            </a:endParaRPr>
          </a:p>
        </p:txBody>
      </p:sp>
      <p:sp>
        <p:nvSpPr>
          <p:cNvPr id="22" name="Marcador de texto 21"/>
          <p:cNvSpPr>
            <a:spLocks noGrp="1"/>
          </p:cNvSpPr>
          <p:nvPr>
            <p:ph type="body" sz="quarter" idx="11"/>
          </p:nvPr>
        </p:nvSpPr>
        <p:spPr>
          <a:xfrm>
            <a:off x="1834629" y="2868018"/>
            <a:ext cx="4214989" cy="1315431"/>
          </a:xfrm>
          <a:prstGeom prst="rect">
            <a:avLst/>
          </a:prstGeom>
        </p:spPr>
        <p:txBody>
          <a:bodyPr/>
          <a:lstStyle>
            <a:lvl1pPr marL="0" indent="0" algn="ctr">
              <a:buNone/>
              <a:defRPr sz="1350" b="1">
                <a:solidFill>
                  <a:srgbClr val="6E56A0"/>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defRPr>
            </a:lvl1pPr>
            <a:lvl2pPr marL="192876" indent="0">
              <a:buNone/>
              <a:defRPr sz="1013" b="1">
                <a:solidFill>
                  <a:srgbClr val="6E56A0"/>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defRPr>
            </a:lvl2pPr>
            <a:lvl3pPr marL="385753" indent="0">
              <a:buNone/>
              <a:defRPr sz="1013" b="1">
                <a:solidFill>
                  <a:srgbClr val="6E56A0"/>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defRPr>
            </a:lvl3pPr>
            <a:lvl4pPr marL="578630" indent="0">
              <a:buNone/>
              <a:defRPr sz="1013" b="1">
                <a:solidFill>
                  <a:srgbClr val="6E56A0"/>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defRPr>
            </a:lvl4pPr>
            <a:lvl5pPr marL="771506" indent="0">
              <a:buNone/>
              <a:defRPr sz="1013" b="1">
                <a:solidFill>
                  <a:srgbClr val="6E56A0"/>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defRPr>
            </a:lvl5pPr>
          </a:lstStyle>
          <a:p>
            <a:pPr lvl="0"/>
            <a:r>
              <a:rPr lang="es-ES" smtClean="0"/>
              <a:t>Haga clic para modificar el estilo de texto del patrón</a:t>
            </a:r>
          </a:p>
        </p:txBody>
      </p:sp>
      <p:sp>
        <p:nvSpPr>
          <p:cNvPr id="24" name="Marcador de texto 23"/>
          <p:cNvSpPr>
            <a:spLocks noGrp="1"/>
          </p:cNvSpPr>
          <p:nvPr>
            <p:ph type="body" sz="quarter" idx="12"/>
          </p:nvPr>
        </p:nvSpPr>
        <p:spPr>
          <a:xfrm>
            <a:off x="4310064" y="4178301"/>
            <a:ext cx="2244725" cy="502883"/>
          </a:xfrm>
          <a:prstGeom prst="rect">
            <a:avLst/>
          </a:prstGeom>
        </p:spPr>
        <p:txBody>
          <a:bodyPr/>
          <a:lstStyle>
            <a:lvl1pPr marL="0" indent="0">
              <a:buNone/>
              <a:defRPr sz="788" b="1">
                <a:solidFill>
                  <a:schemeClr val="tx1">
                    <a:lumMod val="75000"/>
                    <a:lumOff val="25000"/>
                  </a:schemeClr>
                </a:solidFill>
                <a:effectLst>
                  <a:outerShdw blurRad="38100" dist="38100" dir="2700000" algn="tl">
                    <a:srgbClr val="000000">
                      <a:alpha val="43137"/>
                    </a:srgbClr>
                  </a:outerShdw>
                </a:effectLst>
                <a:latin typeface="Microsoft YaHei" panose="020B0503020204020204" pitchFamily="34" charset="-122"/>
                <a:ea typeface="Microsoft YaHei" panose="020B0503020204020204" pitchFamily="34" charset="-122"/>
              </a:defRPr>
            </a:lvl1pPr>
            <a:lvl2pPr marL="192876" indent="0">
              <a:buNone/>
              <a:defRPr sz="788">
                <a:solidFill>
                  <a:schemeClr val="tx1">
                    <a:lumMod val="75000"/>
                    <a:lumOff val="25000"/>
                  </a:schemeClr>
                </a:solidFill>
              </a:defRPr>
            </a:lvl2pPr>
            <a:lvl3pPr marL="385753" indent="0">
              <a:buNone/>
              <a:defRPr sz="788">
                <a:solidFill>
                  <a:schemeClr val="tx1">
                    <a:lumMod val="75000"/>
                    <a:lumOff val="25000"/>
                  </a:schemeClr>
                </a:solidFill>
              </a:defRPr>
            </a:lvl3pPr>
            <a:lvl4pPr marL="578630" indent="0">
              <a:buNone/>
              <a:defRPr sz="788">
                <a:solidFill>
                  <a:schemeClr val="tx1">
                    <a:lumMod val="75000"/>
                    <a:lumOff val="25000"/>
                  </a:schemeClr>
                </a:solidFill>
              </a:defRPr>
            </a:lvl4pPr>
            <a:lvl5pPr marL="771506" indent="0">
              <a:buNone/>
              <a:defRPr sz="788">
                <a:solidFill>
                  <a:schemeClr val="tx1">
                    <a:lumMod val="75000"/>
                    <a:lumOff val="25000"/>
                  </a:schemeClr>
                </a:solidFill>
              </a:defRPr>
            </a:lvl5pPr>
          </a:lstStyle>
          <a:p>
            <a:pPr lvl="0"/>
            <a:r>
              <a:rPr lang="es-ES" smtClean="0"/>
              <a:t>Haga clic para modificar el estilo de texto del patrón</a:t>
            </a:r>
          </a:p>
        </p:txBody>
      </p:sp>
      <p:sp>
        <p:nvSpPr>
          <p:cNvPr id="21" name="17 Rectángulo"/>
          <p:cNvSpPr/>
          <p:nvPr/>
        </p:nvSpPr>
        <p:spPr>
          <a:xfrm>
            <a:off x="0" y="7904336"/>
            <a:ext cx="6858000" cy="48000"/>
          </a:xfrm>
          <a:prstGeom prst="rect">
            <a:avLst/>
          </a:prstGeom>
          <a:solidFill>
            <a:srgbClr val="F9B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013" dirty="0"/>
          </a:p>
        </p:txBody>
      </p:sp>
      <p:sp>
        <p:nvSpPr>
          <p:cNvPr id="23" name="18 Rectángulo"/>
          <p:cNvSpPr/>
          <p:nvPr/>
        </p:nvSpPr>
        <p:spPr>
          <a:xfrm>
            <a:off x="5095237" y="7903775"/>
            <a:ext cx="1764000" cy="48000"/>
          </a:xfrm>
          <a:prstGeom prst="rect">
            <a:avLst/>
          </a:prstGeom>
          <a:solidFill>
            <a:srgbClr val="286B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013" dirty="0"/>
          </a:p>
        </p:txBody>
      </p:sp>
      <p:sp>
        <p:nvSpPr>
          <p:cNvPr id="25" name="3 CuadroTexto"/>
          <p:cNvSpPr txBox="1"/>
          <p:nvPr/>
        </p:nvSpPr>
        <p:spPr>
          <a:xfrm>
            <a:off x="1325042" y="8302331"/>
            <a:ext cx="3180909" cy="196208"/>
          </a:xfrm>
          <a:prstGeom prst="rect">
            <a:avLst/>
          </a:prstGeom>
          <a:noFill/>
        </p:spPr>
        <p:txBody>
          <a:bodyPr wrap="square" rtlCol="0">
            <a:spAutoFit/>
          </a:bodyPr>
          <a:lstStyle/>
          <a:p>
            <a:pPr algn="ctr"/>
            <a:r>
              <a:rPr lang="es-MX" sz="675" b="1" i="0" dirty="0" smtClean="0">
                <a:solidFill>
                  <a:srgbClr val="6E56A0"/>
                </a:solidFill>
                <a:latin typeface="Microsoft YaHei UI" panose="020B0503020204020204" pitchFamily="34" charset="-122"/>
                <a:ea typeface="Microsoft YaHei UI" panose="020B0503020204020204" pitchFamily="34" charset="-122"/>
                <a:cs typeface="Arial" pitchFamily="34" charset="0"/>
              </a:rPr>
              <a:t>Dirección de Estudios </a:t>
            </a:r>
            <a:r>
              <a:rPr lang="es-MX" sz="675" b="1" i="0" dirty="0">
                <a:solidFill>
                  <a:srgbClr val="6E56A0"/>
                </a:solidFill>
                <a:latin typeface="Microsoft YaHei UI" panose="020B0503020204020204" pitchFamily="34" charset="-122"/>
                <a:ea typeface="Microsoft YaHei UI" panose="020B0503020204020204" pitchFamily="34" charset="-122"/>
                <a:cs typeface="Arial" pitchFamily="34" charset="0"/>
              </a:rPr>
              <a:t>Económicos,</a:t>
            </a:r>
            <a:r>
              <a:rPr lang="es-MX" sz="675" b="1" i="0" baseline="0" dirty="0">
                <a:solidFill>
                  <a:srgbClr val="6E56A0"/>
                </a:solidFill>
                <a:latin typeface="Microsoft YaHei UI" panose="020B0503020204020204" pitchFamily="34" charset="-122"/>
                <a:ea typeface="Microsoft YaHei UI" panose="020B0503020204020204" pitchFamily="34" charset="-122"/>
                <a:cs typeface="Arial" pitchFamily="34" charset="0"/>
              </a:rPr>
              <a:t> </a:t>
            </a:r>
            <a:r>
              <a:rPr lang="es-MX" sz="675" b="1" i="0" dirty="0">
                <a:solidFill>
                  <a:srgbClr val="6E56A0"/>
                </a:solidFill>
                <a:latin typeface="Microsoft YaHei UI" panose="020B0503020204020204" pitchFamily="34" charset="-122"/>
                <a:ea typeface="Microsoft YaHei UI" panose="020B0503020204020204" pitchFamily="34" charset="-122"/>
                <a:cs typeface="Arial" pitchFamily="34" charset="0"/>
              </a:rPr>
              <a:t>Actuariales y Presupuesto</a:t>
            </a:r>
            <a:endParaRPr lang="es-MX" sz="619" b="1" i="0" dirty="0">
              <a:solidFill>
                <a:srgbClr val="6E56A0"/>
              </a:solidFill>
              <a:latin typeface="Microsoft YaHei UI" panose="020B0503020204020204" pitchFamily="34" charset="-122"/>
              <a:ea typeface="Microsoft YaHei UI" panose="020B0503020204020204" pitchFamily="34" charset="-122"/>
              <a:cs typeface="Arial" pitchFamily="34" charset="0"/>
            </a:endParaRPr>
          </a:p>
        </p:txBody>
      </p:sp>
    </p:spTree>
    <p:extLst>
      <p:ext uri="{BB962C8B-B14F-4D97-AF65-F5344CB8AC3E}">
        <p14:creationId xmlns:p14="http://schemas.microsoft.com/office/powerpoint/2010/main" val="1021615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Diapositiva de título">
    <p:spTree>
      <p:nvGrpSpPr>
        <p:cNvPr id="1" name=""/>
        <p:cNvGrpSpPr/>
        <p:nvPr/>
      </p:nvGrpSpPr>
      <p:grpSpPr>
        <a:xfrm>
          <a:off x="0" y="0"/>
          <a:ext cx="0" cy="0"/>
          <a:chOff x="0" y="0"/>
          <a:chExt cx="0" cy="0"/>
        </a:xfrm>
      </p:grpSpPr>
      <p:sp>
        <p:nvSpPr>
          <p:cNvPr id="6" name="Marcador de número de diapositiva 5"/>
          <p:cNvSpPr>
            <a:spLocks noGrp="1"/>
          </p:cNvSpPr>
          <p:nvPr>
            <p:ph type="sldNum" sz="quarter" idx="12"/>
          </p:nvPr>
        </p:nvSpPr>
        <p:spPr/>
        <p:txBody>
          <a:bodyPr/>
          <a:lstStyle/>
          <a:p>
            <a:fld id="{C6C06C36-5FF8-4497-944C-1F56C7EA9FD6}" type="slidenum">
              <a:rPr lang="es-MX" smtClean="0"/>
              <a:t>‹Nº›</a:t>
            </a:fld>
            <a:endParaRPr lang="es-MX"/>
          </a:p>
        </p:txBody>
      </p:sp>
      <p:sp>
        <p:nvSpPr>
          <p:cNvPr id="8" name="Marcador de texto 7"/>
          <p:cNvSpPr>
            <a:spLocks noGrp="1"/>
          </p:cNvSpPr>
          <p:nvPr>
            <p:ph type="body" sz="quarter" idx="13"/>
          </p:nvPr>
        </p:nvSpPr>
        <p:spPr>
          <a:xfrm>
            <a:off x="1335089" y="174626"/>
            <a:ext cx="4848225" cy="361951"/>
          </a:xfrm>
          <a:prstGeom prst="rect">
            <a:avLst/>
          </a:prstGeom>
        </p:spPr>
        <p:txBody>
          <a:bodyPr/>
          <a:lstStyle>
            <a:lvl1pPr marL="0" indent="0">
              <a:buNone/>
              <a:defRPr sz="788" b="0">
                <a:solidFill>
                  <a:schemeClr val="bg1"/>
                </a:solidFill>
                <a:latin typeface="Microsoft YaHei" panose="020B0503020204020204" pitchFamily="34" charset="-122"/>
                <a:ea typeface="Microsoft YaHei" panose="020B0503020204020204" pitchFamily="34" charset="-122"/>
              </a:defRPr>
            </a:lvl1pPr>
            <a:lvl2pPr marL="192876" indent="0">
              <a:buNone/>
              <a:defRPr sz="788" b="0">
                <a:solidFill>
                  <a:schemeClr val="bg1"/>
                </a:solidFill>
                <a:latin typeface="Microsoft YaHei" panose="020B0503020204020204" pitchFamily="34" charset="-122"/>
                <a:ea typeface="Microsoft YaHei" panose="020B0503020204020204" pitchFamily="34" charset="-122"/>
              </a:defRPr>
            </a:lvl2pPr>
            <a:lvl3pPr marL="385753" indent="0">
              <a:buNone/>
              <a:defRPr sz="788" b="0">
                <a:solidFill>
                  <a:schemeClr val="bg1"/>
                </a:solidFill>
                <a:latin typeface="Microsoft YaHei" panose="020B0503020204020204" pitchFamily="34" charset="-122"/>
                <a:ea typeface="Microsoft YaHei" panose="020B0503020204020204" pitchFamily="34" charset="-122"/>
              </a:defRPr>
            </a:lvl3pPr>
            <a:lvl4pPr marL="578630" indent="0">
              <a:buNone/>
              <a:defRPr sz="788" b="0">
                <a:solidFill>
                  <a:schemeClr val="bg1"/>
                </a:solidFill>
                <a:latin typeface="Microsoft YaHei" panose="020B0503020204020204" pitchFamily="34" charset="-122"/>
                <a:ea typeface="Microsoft YaHei" panose="020B0503020204020204" pitchFamily="34" charset="-122"/>
              </a:defRPr>
            </a:lvl4pPr>
            <a:lvl5pPr marL="771506" indent="0">
              <a:buNone/>
              <a:defRPr sz="788" b="0">
                <a:solidFill>
                  <a:schemeClr val="bg1"/>
                </a:solidFill>
                <a:latin typeface="Microsoft YaHei" panose="020B0503020204020204" pitchFamily="34" charset="-122"/>
                <a:ea typeface="Microsoft YaHei" panose="020B0503020204020204" pitchFamily="34" charset="-122"/>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10" name="Marcador de texto 9"/>
          <p:cNvSpPr>
            <a:spLocks noGrp="1"/>
          </p:cNvSpPr>
          <p:nvPr>
            <p:ph type="body" sz="quarter" idx="14"/>
          </p:nvPr>
        </p:nvSpPr>
        <p:spPr>
          <a:xfrm>
            <a:off x="101601" y="856797"/>
            <a:ext cx="6607175" cy="376919"/>
          </a:xfrm>
          <a:prstGeom prst="rect">
            <a:avLst/>
          </a:prstGeom>
        </p:spPr>
        <p:txBody>
          <a:bodyPr/>
          <a:lstStyle>
            <a:lvl1pPr>
              <a:defRPr sz="788" b="1">
                <a:solidFill>
                  <a:srgbClr val="6E56A0"/>
                </a:solidFill>
                <a:latin typeface="Microsoft YaHei" panose="020B0503020204020204" pitchFamily="34" charset="-122"/>
                <a:ea typeface="Microsoft YaHei" panose="020B0503020204020204" pitchFamily="34" charset="-122"/>
              </a:defRPr>
            </a:lvl1pPr>
            <a:lvl2pPr>
              <a:defRPr sz="788" b="1">
                <a:solidFill>
                  <a:srgbClr val="6E56A0"/>
                </a:solidFill>
                <a:latin typeface="Microsoft YaHei" panose="020B0503020204020204" pitchFamily="34" charset="-122"/>
                <a:ea typeface="Microsoft YaHei" panose="020B0503020204020204" pitchFamily="34" charset="-122"/>
              </a:defRPr>
            </a:lvl2pPr>
            <a:lvl3pPr>
              <a:defRPr sz="788" b="1">
                <a:solidFill>
                  <a:srgbClr val="6E56A0"/>
                </a:solidFill>
                <a:latin typeface="Microsoft YaHei" panose="020B0503020204020204" pitchFamily="34" charset="-122"/>
                <a:ea typeface="Microsoft YaHei" panose="020B0503020204020204" pitchFamily="34" charset="-122"/>
              </a:defRPr>
            </a:lvl3pPr>
            <a:lvl4pPr>
              <a:defRPr sz="788" b="1">
                <a:solidFill>
                  <a:srgbClr val="6E56A0"/>
                </a:solidFill>
                <a:latin typeface="Microsoft YaHei" panose="020B0503020204020204" pitchFamily="34" charset="-122"/>
                <a:ea typeface="Microsoft YaHei" panose="020B0503020204020204" pitchFamily="34" charset="-122"/>
              </a:defRPr>
            </a:lvl4pPr>
            <a:lvl5pPr>
              <a:defRPr sz="788" b="1">
                <a:solidFill>
                  <a:srgbClr val="6E56A0"/>
                </a:solidFill>
                <a:latin typeface="Microsoft YaHei" panose="020B0503020204020204" pitchFamily="34" charset="-122"/>
                <a:ea typeface="Microsoft YaHei" panose="020B0503020204020204" pitchFamily="34" charset="-122"/>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12" name="Marcador de texto 11"/>
          <p:cNvSpPr>
            <a:spLocks noGrp="1"/>
          </p:cNvSpPr>
          <p:nvPr>
            <p:ph type="body" sz="quarter" idx="15"/>
          </p:nvPr>
        </p:nvSpPr>
        <p:spPr>
          <a:xfrm>
            <a:off x="363538" y="1552576"/>
            <a:ext cx="5922962" cy="6837363"/>
          </a:xfrm>
          <a:prstGeom prst="rect">
            <a:avLst/>
          </a:prstGeom>
        </p:spPr>
        <p:txBody>
          <a:bodyPr/>
          <a:lstStyle>
            <a:lvl1pPr marL="0" indent="0" algn="just">
              <a:buNone/>
              <a:defRPr sz="731">
                <a:latin typeface="Microsoft YaHei" panose="020B0503020204020204" pitchFamily="34" charset="-122"/>
                <a:ea typeface="Microsoft YaHei" panose="020B0503020204020204" pitchFamily="34" charset="-122"/>
              </a:defRPr>
            </a:lvl1pPr>
            <a:lvl2pPr algn="just">
              <a:defRPr sz="731">
                <a:latin typeface="Microsoft YaHei" panose="020B0503020204020204" pitchFamily="34" charset="-122"/>
                <a:ea typeface="Microsoft YaHei" panose="020B0503020204020204" pitchFamily="34" charset="-122"/>
              </a:defRPr>
            </a:lvl2pPr>
            <a:lvl3pPr algn="just">
              <a:defRPr sz="731">
                <a:latin typeface="Microsoft YaHei" panose="020B0503020204020204" pitchFamily="34" charset="-122"/>
                <a:ea typeface="Microsoft YaHei" panose="020B0503020204020204" pitchFamily="34" charset="-122"/>
              </a:defRPr>
            </a:lvl3pPr>
            <a:lvl4pPr algn="just">
              <a:defRPr sz="731">
                <a:latin typeface="Microsoft YaHei" panose="020B0503020204020204" pitchFamily="34" charset="-122"/>
                <a:ea typeface="Microsoft YaHei" panose="020B0503020204020204" pitchFamily="34" charset="-122"/>
              </a:defRPr>
            </a:lvl4pPr>
            <a:lvl5pPr algn="just">
              <a:defRPr sz="731">
                <a:latin typeface="Microsoft YaHei" panose="020B0503020204020204" pitchFamily="34" charset="-122"/>
                <a:ea typeface="Microsoft YaHei" panose="020B0503020204020204" pitchFamily="34" charset="-122"/>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Tree>
    <p:extLst>
      <p:ext uri="{BB962C8B-B14F-4D97-AF65-F5344CB8AC3E}">
        <p14:creationId xmlns:p14="http://schemas.microsoft.com/office/powerpoint/2010/main" val="3996732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ulo">
    <p:spTree>
      <p:nvGrpSpPr>
        <p:cNvPr id="1" name=""/>
        <p:cNvGrpSpPr/>
        <p:nvPr/>
      </p:nvGrpSpPr>
      <p:grpSpPr>
        <a:xfrm>
          <a:off x="0" y="0"/>
          <a:ext cx="0" cy="0"/>
          <a:chOff x="0" y="0"/>
          <a:chExt cx="0" cy="0"/>
        </a:xfrm>
      </p:grpSpPr>
      <p:sp>
        <p:nvSpPr>
          <p:cNvPr id="4" name="2 Título"/>
          <p:cNvSpPr>
            <a:spLocks noGrp="1"/>
          </p:cNvSpPr>
          <p:nvPr>
            <p:ph type="title"/>
          </p:nvPr>
        </p:nvSpPr>
        <p:spPr>
          <a:xfrm>
            <a:off x="1" y="320764"/>
            <a:ext cx="6107925" cy="441211"/>
          </a:xfrm>
          <a:prstGeom prst="rect">
            <a:avLst/>
          </a:prstGeom>
        </p:spPr>
        <p:txBody>
          <a:bodyPr>
            <a:normAutofit/>
          </a:bodyPr>
          <a:lstStyle/>
          <a:p>
            <a:r>
              <a:rPr lang="es-ES" smtClean="0"/>
              <a:t>Haga clic para modificar el estilo de título del patrón</a:t>
            </a:r>
            <a:endParaRPr lang="es-MX" dirty="0"/>
          </a:p>
        </p:txBody>
      </p:sp>
      <p:sp>
        <p:nvSpPr>
          <p:cNvPr id="21" name="Marcador de contenido 25"/>
          <p:cNvSpPr>
            <a:spLocks noGrp="1"/>
          </p:cNvSpPr>
          <p:nvPr>
            <p:ph sz="quarter" idx="10"/>
          </p:nvPr>
        </p:nvSpPr>
        <p:spPr>
          <a:xfrm>
            <a:off x="2086950" y="2848916"/>
            <a:ext cx="4705759" cy="3714749"/>
          </a:xfrm>
          <a:prstGeom prst="rect">
            <a:avLst/>
          </a:prstGeom>
        </p:spPr>
        <p:txBody>
          <a:bodyPr/>
          <a:lstStyle>
            <a:lvl1pPr algn="r">
              <a:defRPr sz="1350">
                <a:solidFill>
                  <a:schemeClr val="tx1">
                    <a:lumMod val="75000"/>
                    <a:lumOff val="25000"/>
                  </a:schemeClr>
                </a:solidFill>
                <a:effectLst>
                  <a:outerShdw blurRad="38100" dist="38100" dir="2700000" algn="tl">
                    <a:srgbClr val="000000">
                      <a:alpha val="43137"/>
                    </a:srgbClr>
                  </a:outerShdw>
                </a:effectLst>
                <a:latin typeface="Century Gothic" panose="020B0502020202020204" pitchFamily="34" charset="0"/>
              </a:defRPr>
            </a:lvl1pPr>
            <a:lvl2pPr algn="r">
              <a:defRPr sz="1350">
                <a:solidFill>
                  <a:schemeClr val="tx1">
                    <a:lumMod val="75000"/>
                    <a:lumOff val="25000"/>
                  </a:schemeClr>
                </a:solidFill>
                <a:effectLst>
                  <a:outerShdw blurRad="38100" dist="38100" dir="2700000" algn="tl">
                    <a:srgbClr val="000000">
                      <a:alpha val="43137"/>
                    </a:srgbClr>
                  </a:outerShdw>
                </a:effectLst>
                <a:latin typeface="Century Gothic" panose="020B0502020202020204" pitchFamily="34" charset="0"/>
              </a:defRPr>
            </a:lvl2pPr>
            <a:lvl3pPr algn="r">
              <a:defRPr sz="1350">
                <a:solidFill>
                  <a:schemeClr val="tx1">
                    <a:lumMod val="75000"/>
                    <a:lumOff val="25000"/>
                  </a:schemeClr>
                </a:solidFill>
                <a:effectLst>
                  <a:outerShdw blurRad="38100" dist="38100" dir="2700000" algn="tl">
                    <a:srgbClr val="000000">
                      <a:alpha val="43137"/>
                    </a:srgbClr>
                  </a:outerShdw>
                </a:effectLst>
                <a:latin typeface="Century Gothic" panose="020B0502020202020204" pitchFamily="34" charset="0"/>
              </a:defRPr>
            </a:lvl3pPr>
            <a:lvl4pPr algn="r">
              <a:defRPr sz="1350">
                <a:solidFill>
                  <a:schemeClr val="tx1">
                    <a:lumMod val="75000"/>
                    <a:lumOff val="25000"/>
                  </a:schemeClr>
                </a:solidFill>
                <a:effectLst>
                  <a:outerShdw blurRad="38100" dist="38100" dir="2700000" algn="tl">
                    <a:srgbClr val="000000">
                      <a:alpha val="43137"/>
                    </a:srgbClr>
                  </a:outerShdw>
                </a:effectLst>
                <a:latin typeface="Century Gothic" panose="020B0502020202020204" pitchFamily="34" charset="0"/>
              </a:defRPr>
            </a:lvl4pPr>
            <a:lvl5pPr algn="r">
              <a:defRPr sz="1350">
                <a:solidFill>
                  <a:schemeClr val="tx1">
                    <a:lumMod val="75000"/>
                    <a:lumOff val="25000"/>
                  </a:schemeClr>
                </a:solidFill>
                <a:effectLst>
                  <a:outerShdw blurRad="38100" dist="38100" dir="2700000" algn="tl">
                    <a:srgbClr val="000000">
                      <a:alpha val="43137"/>
                    </a:srgbClr>
                  </a:outerShdw>
                </a:effectLst>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Tree>
    <p:extLst>
      <p:ext uri="{BB962C8B-B14F-4D97-AF65-F5344CB8AC3E}">
        <p14:creationId xmlns:p14="http://schemas.microsoft.com/office/powerpoint/2010/main" val="2440510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003762" y="152401"/>
            <a:ext cx="5012575" cy="440267"/>
          </a:xfrm>
          <a:prstGeom prst="rect">
            <a:avLst/>
          </a:prstGeom>
        </p:spPr>
        <p:txBody>
          <a:bodyPr/>
          <a:lstStyle>
            <a:lvl1pPr marL="0" indent="0" algn="l">
              <a:buNone/>
              <a:defRPr sz="1350" b="1">
                <a:solidFill>
                  <a:schemeClr val="bg1"/>
                </a:solidFill>
                <a:latin typeface="Century Gothic" panose="020B0502020202020204" pitchFamily="34" charset="0"/>
              </a:defRPr>
            </a:lvl1pPr>
            <a:lvl2pPr marL="342892" indent="0" algn="l">
              <a:buNone/>
              <a:defRPr sz="1350" b="1">
                <a:solidFill>
                  <a:schemeClr val="bg1"/>
                </a:solidFill>
                <a:latin typeface="Century Gothic" panose="020B0502020202020204" pitchFamily="34" charset="0"/>
              </a:defRPr>
            </a:lvl2pPr>
            <a:lvl3pPr marL="685783" indent="0" algn="l">
              <a:buNone/>
              <a:defRPr sz="1350" b="1">
                <a:solidFill>
                  <a:schemeClr val="bg1"/>
                </a:solidFill>
                <a:latin typeface="Century Gothic" panose="020B0502020202020204" pitchFamily="34" charset="0"/>
              </a:defRPr>
            </a:lvl3pPr>
            <a:lvl4pPr marL="1028675" indent="0" algn="l">
              <a:buNone/>
              <a:defRPr sz="1350" b="1">
                <a:solidFill>
                  <a:schemeClr val="bg1"/>
                </a:solidFill>
                <a:latin typeface="Century Gothic" panose="020B0502020202020204" pitchFamily="34" charset="0"/>
              </a:defRPr>
            </a:lvl4pPr>
            <a:lvl5pPr marL="1371566" indent="0" algn="l">
              <a:buNone/>
              <a:defRPr sz="135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180975" y="1049867"/>
            <a:ext cx="6477000" cy="558800"/>
          </a:xfrm>
          <a:prstGeom prst="rect">
            <a:avLst/>
          </a:prstGeom>
        </p:spPr>
        <p:txBody>
          <a:bodyPr/>
          <a:lstStyle>
            <a:lvl1pPr marL="0" indent="0">
              <a:buNone/>
              <a:defRPr sz="1200" b="1">
                <a:solidFill>
                  <a:srgbClr val="6E56A0"/>
                </a:solidFill>
                <a:latin typeface="Century Gothic" panose="020B0502020202020204" pitchFamily="34" charset="0"/>
              </a:defRPr>
            </a:lvl1pPr>
            <a:lvl2pPr>
              <a:defRPr sz="1200" b="1">
                <a:solidFill>
                  <a:srgbClr val="6E56A0"/>
                </a:solidFill>
                <a:latin typeface="Century Gothic" panose="020B0502020202020204" pitchFamily="34" charset="0"/>
              </a:defRPr>
            </a:lvl2pPr>
            <a:lvl3pPr>
              <a:defRPr sz="1200" b="1">
                <a:solidFill>
                  <a:srgbClr val="6E56A0"/>
                </a:solidFill>
                <a:latin typeface="Century Gothic" panose="020B0502020202020204" pitchFamily="34" charset="0"/>
              </a:defRPr>
            </a:lvl3pPr>
            <a:lvl4pPr>
              <a:defRPr sz="1200" b="1">
                <a:solidFill>
                  <a:srgbClr val="6E56A0"/>
                </a:solidFill>
                <a:latin typeface="Century Gothic" panose="020B0502020202020204" pitchFamily="34" charset="0"/>
              </a:defRPr>
            </a:lvl4pPr>
            <a:lvl5pPr>
              <a:defRPr sz="12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00026" y="1845733"/>
            <a:ext cx="6486525" cy="6587067"/>
          </a:xfrm>
          <a:prstGeom prst="rect">
            <a:avLst/>
          </a:prstGeom>
        </p:spPr>
        <p:txBody>
          <a:bodyPr/>
          <a:lstStyle>
            <a:lvl1pPr marL="0" indent="0" algn="just">
              <a:buNone/>
              <a:defRPr sz="1050">
                <a:solidFill>
                  <a:schemeClr val="tx1">
                    <a:lumMod val="75000"/>
                    <a:lumOff val="25000"/>
                  </a:schemeClr>
                </a:solidFill>
                <a:latin typeface="Century Gothic" panose="020B0502020202020204" pitchFamily="34" charset="0"/>
              </a:defRPr>
            </a:lvl1pPr>
            <a:lvl2pPr marL="514337" indent="-171446" algn="just">
              <a:buFontTx/>
              <a:buBlip>
                <a:blip r:embed="rId2"/>
              </a:buBlip>
              <a:defRPr sz="1050">
                <a:solidFill>
                  <a:schemeClr val="tx1">
                    <a:lumMod val="75000"/>
                    <a:lumOff val="25000"/>
                  </a:schemeClr>
                </a:solidFill>
                <a:latin typeface="Century Gothic" panose="020B0502020202020204" pitchFamily="34" charset="0"/>
              </a:defRPr>
            </a:lvl2pPr>
            <a:lvl3pPr marL="857228" indent="-171446" algn="just">
              <a:buFontTx/>
              <a:buBlip>
                <a:blip r:embed="rId2"/>
              </a:buBlip>
              <a:defRPr sz="1050">
                <a:solidFill>
                  <a:schemeClr val="tx1">
                    <a:lumMod val="75000"/>
                    <a:lumOff val="25000"/>
                  </a:schemeClr>
                </a:solidFill>
                <a:latin typeface="Century Gothic" panose="020B0502020202020204" pitchFamily="34" charset="0"/>
              </a:defRPr>
            </a:lvl3pPr>
            <a:lvl4pPr marL="1200120" indent="-171446" algn="just">
              <a:buFontTx/>
              <a:buBlip>
                <a:blip r:embed="rId2"/>
              </a:buBlip>
              <a:defRPr sz="1050">
                <a:solidFill>
                  <a:schemeClr val="tx1">
                    <a:lumMod val="75000"/>
                    <a:lumOff val="25000"/>
                  </a:schemeClr>
                </a:solidFill>
                <a:latin typeface="Century Gothic" panose="020B0502020202020204" pitchFamily="34" charset="0"/>
              </a:defRPr>
            </a:lvl4pPr>
            <a:lvl5pPr marL="1543012" indent="-171446" algn="just">
              <a:buFontTx/>
              <a:buBlip>
                <a:blip r:embed="rId2"/>
              </a:buBlip>
              <a:defRPr sz="105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6482975" y="8657201"/>
            <a:ext cx="341183" cy="486833"/>
          </a:xfrm>
          <a:prstGeom prst="rect">
            <a:avLst/>
          </a:prstGeom>
        </p:spPr>
        <p:txBody>
          <a:bodyPr vert="horz" lIns="91440" tIns="45720" rIns="91440" bIns="45720" rtlCol="0" anchor="ctr"/>
          <a:lstStyle>
            <a:lvl1pPr algn="r">
              <a:defRPr sz="788" b="1">
                <a:solidFill>
                  <a:schemeClr val="tx1">
                    <a:lumMod val="75000"/>
                    <a:lumOff val="25000"/>
                  </a:schemeClr>
                </a:solidFill>
                <a:latin typeface="Century Gothic" pitchFamily="34" charset="0"/>
                <a:cs typeface="Arial" pitchFamily="34" charset="0"/>
              </a:defRPr>
            </a:lvl1pPr>
          </a:lstStyle>
          <a:p>
            <a:fld id="{78F31C75-09C3-4FD3-B046-B795C8D3D1F1}" type="slidenum">
              <a:rPr lang="es-MX" smtClean="0"/>
              <a:t>‹Nº›</a:t>
            </a:fld>
            <a:endParaRPr lang="es-MX"/>
          </a:p>
        </p:txBody>
      </p:sp>
    </p:spTree>
    <p:extLst>
      <p:ext uri="{BB962C8B-B14F-4D97-AF65-F5344CB8AC3E}">
        <p14:creationId xmlns:p14="http://schemas.microsoft.com/office/powerpoint/2010/main" val="2476080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8" name="Imagen 27"/>
          <p:cNvPicPr/>
          <p:nvPr/>
        </p:nvPicPr>
        <p:blipFill rotWithShape="1">
          <a:blip r:embed="rId6">
            <a:duotone>
              <a:schemeClr val="bg2">
                <a:shade val="45000"/>
                <a:satMod val="135000"/>
              </a:schemeClr>
              <a:prstClr val="white"/>
            </a:duotone>
          </a:blip>
          <a:srcRect l="2546" t="24150" r="66225" b="18796"/>
          <a:stretch/>
        </p:blipFill>
        <p:spPr bwMode="auto">
          <a:xfrm>
            <a:off x="6336569" y="36941"/>
            <a:ext cx="487590" cy="500835"/>
          </a:xfrm>
          <a:prstGeom prst="rect">
            <a:avLst/>
          </a:prstGeom>
          <a:ln>
            <a:noFill/>
          </a:ln>
          <a:extLst>
            <a:ext uri="{53640926-AAD7-44D8-BBD7-CCE9431645EC}">
              <a14:shadowObscured xmlns:a14="http://schemas.microsoft.com/office/drawing/2010/main"/>
            </a:ext>
          </a:extLst>
        </p:spPr>
      </p:pic>
      <p:sp>
        <p:nvSpPr>
          <p:cNvPr id="7" name="46 Marcador de número de diapositiva"/>
          <p:cNvSpPr>
            <a:spLocks noGrp="1"/>
          </p:cNvSpPr>
          <p:nvPr>
            <p:ph type="sldNum" sz="quarter" idx="4"/>
          </p:nvPr>
        </p:nvSpPr>
        <p:spPr>
          <a:xfrm>
            <a:off x="6198366" y="8741652"/>
            <a:ext cx="537659" cy="486833"/>
          </a:xfrm>
          <a:prstGeom prst="rect">
            <a:avLst/>
          </a:prstGeom>
        </p:spPr>
        <p:txBody>
          <a:bodyPr vert="horz" lIns="91440" tIns="45720" rIns="91440" bIns="45720" rtlCol="0" anchor="ctr"/>
          <a:lstStyle>
            <a:lvl1pPr algn="r">
              <a:defRPr sz="443" b="1">
                <a:solidFill>
                  <a:schemeClr val="tx1">
                    <a:lumMod val="75000"/>
                    <a:lumOff val="25000"/>
                  </a:schemeClr>
                </a:solidFill>
                <a:latin typeface="Microsoft YaHei" panose="020B0503020204020204" pitchFamily="34" charset="-122"/>
                <a:ea typeface="Microsoft YaHei" panose="020B0503020204020204" pitchFamily="34" charset="-122"/>
                <a:cs typeface="Arial" pitchFamily="34" charset="0"/>
              </a:defRPr>
            </a:lvl1pPr>
          </a:lstStyle>
          <a:p>
            <a:fld id="{C6C06C36-5FF8-4497-944C-1F56C7EA9FD6}" type="slidenum">
              <a:rPr lang="es-MX" smtClean="0"/>
              <a:pPr/>
              <a:t>‹Nº›</a:t>
            </a:fld>
            <a:endParaRPr lang="es-MX"/>
          </a:p>
        </p:txBody>
      </p:sp>
      <p:sp>
        <p:nvSpPr>
          <p:cNvPr id="8" name="29 CuadroTexto"/>
          <p:cNvSpPr txBox="1"/>
          <p:nvPr/>
        </p:nvSpPr>
        <p:spPr>
          <a:xfrm>
            <a:off x="0" y="8809189"/>
            <a:ext cx="5239657" cy="187615"/>
          </a:xfrm>
          <a:prstGeom prst="rect">
            <a:avLst/>
          </a:prstGeom>
          <a:noFill/>
        </p:spPr>
        <p:txBody>
          <a:bodyPr wrap="square" rtlCol="0">
            <a:spAutoFit/>
          </a:bodyPr>
          <a:lstStyle/>
          <a:p>
            <a:r>
              <a:rPr lang="es-MX" sz="619" i="0" dirty="0" smtClean="0">
                <a:solidFill>
                  <a:schemeClr val="tx1"/>
                </a:solidFill>
                <a:latin typeface="Microsoft YaHei" panose="020B0503020204020204" pitchFamily="34" charset="-122"/>
                <a:ea typeface="Microsoft YaHei" panose="020B0503020204020204" pitchFamily="34" charset="-122"/>
                <a:cs typeface="Arial" pitchFamily="34" charset="0"/>
              </a:rPr>
              <a:t>Dirección de Estudios Económicos, Actuariales y Presupuesto</a:t>
            </a:r>
            <a:endParaRPr lang="es-MX" sz="619" i="0" dirty="0">
              <a:solidFill>
                <a:schemeClr val="tx1"/>
              </a:solidFill>
              <a:latin typeface="Microsoft YaHei" panose="020B0503020204020204" pitchFamily="34" charset="-122"/>
              <a:ea typeface="Microsoft YaHei" panose="020B0503020204020204" pitchFamily="34" charset="-122"/>
              <a:cs typeface="Arial" pitchFamily="34" charset="0"/>
            </a:endParaRPr>
          </a:p>
        </p:txBody>
      </p:sp>
      <p:sp>
        <p:nvSpPr>
          <p:cNvPr id="24" name="2055 Rectángulo"/>
          <p:cNvSpPr/>
          <p:nvPr/>
        </p:nvSpPr>
        <p:spPr>
          <a:xfrm>
            <a:off x="1011975" y="133788"/>
            <a:ext cx="5274526" cy="43497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60">
              <a:latin typeface="Microsoft YaHei" panose="020B0503020204020204" pitchFamily="34" charset="-122"/>
              <a:ea typeface="Microsoft YaHei" panose="020B0503020204020204" pitchFamily="34" charset="-122"/>
            </a:endParaRPr>
          </a:p>
        </p:txBody>
      </p:sp>
      <p:pic>
        <p:nvPicPr>
          <p:cNvPr id="4" name="Imagen 3"/>
          <p:cNvPicPr>
            <a:picLocks noChangeAspect="1"/>
          </p:cNvPicPr>
          <p:nvPr/>
        </p:nvPicPr>
        <p:blipFill>
          <a:blip r:embed="rId7"/>
          <a:stretch>
            <a:fillRect/>
          </a:stretch>
        </p:blipFill>
        <p:spPr>
          <a:xfrm>
            <a:off x="-11728" y="2613721"/>
            <a:ext cx="6881456" cy="3983065"/>
          </a:xfrm>
          <a:prstGeom prst="rect">
            <a:avLst/>
          </a:prstGeom>
        </p:spPr>
      </p:pic>
      <p:pic>
        <p:nvPicPr>
          <p:cNvPr id="29" name="Imagen 28"/>
          <p:cNvPicPr>
            <a:picLocks noChangeAspect="1"/>
          </p:cNvPicPr>
          <p:nvPr/>
        </p:nvPicPr>
        <p:blipFill rotWithShape="1">
          <a:blip r:embed="rId8"/>
          <a:srcRect l="1538" t="20344" r="770" b="15263"/>
          <a:stretch/>
        </p:blipFill>
        <p:spPr>
          <a:xfrm>
            <a:off x="0" y="8562268"/>
            <a:ext cx="6858000" cy="246921"/>
          </a:xfrm>
          <a:prstGeom prst="rect">
            <a:avLst/>
          </a:prstGeom>
        </p:spPr>
      </p:pic>
      <p:grpSp>
        <p:nvGrpSpPr>
          <p:cNvPr id="30" name="68 Grupo"/>
          <p:cNvGrpSpPr/>
          <p:nvPr/>
        </p:nvGrpSpPr>
        <p:grpSpPr>
          <a:xfrm>
            <a:off x="279722" y="3001845"/>
            <a:ext cx="1928913" cy="3454401"/>
            <a:chOff x="1546123" y="1575439"/>
            <a:chExt cx="1800535" cy="2539433"/>
          </a:xfrm>
          <a:solidFill>
            <a:srgbClr val="BEB2CE"/>
          </a:solidFill>
        </p:grpSpPr>
        <p:sp>
          <p:nvSpPr>
            <p:cNvPr id="31" name="13 Elipse"/>
            <p:cNvSpPr/>
            <p:nvPr/>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sz="760">
                <a:latin typeface="Microsoft YaHei" panose="020B0503020204020204" pitchFamily="34" charset="-122"/>
                <a:ea typeface="Microsoft YaHei" panose="020B0503020204020204" pitchFamily="34" charset="-122"/>
              </a:endParaRPr>
            </a:p>
          </p:txBody>
        </p:sp>
        <p:sp>
          <p:nvSpPr>
            <p:cNvPr id="32" name="70 Elipse"/>
            <p:cNvSpPr/>
            <p:nvPr/>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sz="760">
                <a:latin typeface="Microsoft YaHei" panose="020B0503020204020204" pitchFamily="34" charset="-122"/>
                <a:ea typeface="Microsoft YaHei" panose="020B0503020204020204" pitchFamily="34" charset="-122"/>
              </a:endParaRPr>
            </a:p>
          </p:txBody>
        </p:sp>
        <p:sp>
          <p:nvSpPr>
            <p:cNvPr id="33" name="73 Elipse"/>
            <p:cNvSpPr/>
            <p:nvPr/>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sz="760">
                <a:latin typeface="Microsoft YaHei" panose="020B0503020204020204" pitchFamily="34" charset="-122"/>
                <a:ea typeface="Microsoft YaHei" panose="020B0503020204020204" pitchFamily="34" charset="-122"/>
              </a:endParaRPr>
            </a:p>
          </p:txBody>
        </p:sp>
        <p:sp>
          <p:nvSpPr>
            <p:cNvPr id="34" name="27 Rectángulo"/>
            <p:cNvSpPr/>
            <p:nvPr/>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sz="760">
                <a:latin typeface="Microsoft YaHei" panose="020B0503020204020204" pitchFamily="34" charset="-122"/>
                <a:ea typeface="Microsoft YaHei" panose="020B0503020204020204" pitchFamily="34" charset="-122"/>
              </a:endParaRPr>
            </a:p>
          </p:txBody>
        </p:sp>
        <p:sp>
          <p:nvSpPr>
            <p:cNvPr id="35" name="75 Elipse"/>
            <p:cNvSpPr/>
            <p:nvPr/>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sz="760">
                <a:latin typeface="Microsoft YaHei" panose="020B0503020204020204" pitchFamily="34" charset="-122"/>
                <a:ea typeface="Microsoft YaHei" panose="020B0503020204020204" pitchFamily="34" charset="-122"/>
              </a:endParaRPr>
            </a:p>
          </p:txBody>
        </p:sp>
        <p:sp>
          <p:nvSpPr>
            <p:cNvPr id="36" name="26 Rectángulo"/>
            <p:cNvSpPr/>
            <p:nvPr/>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sz="760">
                <a:solidFill>
                  <a:schemeClr val="accent2"/>
                </a:solidFill>
                <a:latin typeface="Microsoft YaHei" panose="020B0503020204020204" pitchFamily="34" charset="-122"/>
                <a:ea typeface="Microsoft YaHei" panose="020B0503020204020204" pitchFamily="34" charset="-122"/>
              </a:endParaRPr>
            </a:p>
          </p:txBody>
        </p:sp>
        <p:sp>
          <p:nvSpPr>
            <p:cNvPr id="37" name="26 Rectángulo"/>
            <p:cNvSpPr/>
            <p:nvPr/>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s-MX" sz="760">
                <a:latin typeface="Microsoft YaHei" panose="020B0503020204020204" pitchFamily="34" charset="-122"/>
                <a:ea typeface="Microsoft YaHei" panose="020B0503020204020204" pitchFamily="34" charset="-122"/>
              </a:endParaRPr>
            </a:p>
          </p:txBody>
        </p:sp>
      </p:grpSp>
      <p:sp>
        <p:nvSpPr>
          <p:cNvPr id="39" name="2 Rectángulo"/>
          <p:cNvSpPr/>
          <p:nvPr/>
        </p:nvSpPr>
        <p:spPr>
          <a:xfrm>
            <a:off x="-33842" y="2277117"/>
            <a:ext cx="6903570" cy="5280587"/>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760">
              <a:latin typeface="Microsoft YaHei" panose="020B0503020204020204" pitchFamily="34" charset="-122"/>
              <a:ea typeface="Microsoft YaHei" panose="020B0503020204020204" pitchFamily="34" charset="-122"/>
            </a:endParaRPr>
          </a:p>
        </p:txBody>
      </p:sp>
      <p:pic>
        <p:nvPicPr>
          <p:cNvPr id="2" name="Imagen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1728" y="89056"/>
            <a:ext cx="1388229" cy="559185"/>
          </a:xfrm>
          <a:prstGeom prst="rect">
            <a:avLst/>
          </a:prstGeom>
        </p:spPr>
      </p:pic>
      <p:sp>
        <p:nvSpPr>
          <p:cNvPr id="18" name="16 Rectángulo"/>
          <p:cNvSpPr/>
          <p:nvPr/>
        </p:nvSpPr>
        <p:spPr>
          <a:xfrm>
            <a:off x="11728" y="557007"/>
            <a:ext cx="6858000" cy="72000"/>
          </a:xfrm>
          <a:prstGeom prst="rect">
            <a:avLst/>
          </a:prstGeom>
          <a:solidFill>
            <a:srgbClr val="F9B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013" dirty="0"/>
          </a:p>
        </p:txBody>
      </p:sp>
      <p:sp>
        <p:nvSpPr>
          <p:cNvPr id="19" name="17 Rectángulo"/>
          <p:cNvSpPr/>
          <p:nvPr/>
        </p:nvSpPr>
        <p:spPr>
          <a:xfrm>
            <a:off x="8025" y="561433"/>
            <a:ext cx="1008000" cy="72000"/>
          </a:xfrm>
          <a:prstGeom prst="rect">
            <a:avLst/>
          </a:prstGeom>
          <a:solidFill>
            <a:srgbClr val="286B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013" dirty="0"/>
          </a:p>
        </p:txBody>
      </p:sp>
      <p:sp>
        <p:nvSpPr>
          <p:cNvPr id="21" name="22 Rectángulo"/>
          <p:cNvSpPr/>
          <p:nvPr/>
        </p:nvSpPr>
        <p:spPr>
          <a:xfrm>
            <a:off x="-11017" y="8742212"/>
            <a:ext cx="6858000" cy="72000"/>
          </a:xfrm>
          <a:prstGeom prst="rect">
            <a:avLst/>
          </a:prstGeom>
          <a:solidFill>
            <a:srgbClr val="F9B23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013" dirty="0"/>
          </a:p>
        </p:txBody>
      </p:sp>
      <p:sp>
        <p:nvSpPr>
          <p:cNvPr id="22" name="23 Rectángulo"/>
          <p:cNvSpPr/>
          <p:nvPr/>
        </p:nvSpPr>
        <p:spPr>
          <a:xfrm>
            <a:off x="5652380" y="8741651"/>
            <a:ext cx="1188000" cy="72000"/>
          </a:xfrm>
          <a:prstGeom prst="rect">
            <a:avLst/>
          </a:prstGeom>
          <a:solidFill>
            <a:srgbClr val="286BC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1013" dirty="0"/>
          </a:p>
        </p:txBody>
      </p:sp>
    </p:spTree>
    <p:extLst>
      <p:ext uri="{BB962C8B-B14F-4D97-AF65-F5344CB8AC3E}">
        <p14:creationId xmlns:p14="http://schemas.microsoft.com/office/powerpoint/2010/main" val="315567965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Lst>
  <p:txStyles>
    <p:titleStyle>
      <a:lvl1pPr algn="l" defTabSz="385753" rtl="0" eaLnBrk="1" latinLnBrk="0" hangingPunct="1">
        <a:lnSpc>
          <a:spcPct val="90000"/>
        </a:lnSpc>
        <a:spcBef>
          <a:spcPct val="0"/>
        </a:spcBef>
        <a:buNone/>
        <a:defRPr sz="1856" kern="1200">
          <a:solidFill>
            <a:schemeClr val="tx1"/>
          </a:solidFill>
          <a:latin typeface="+mj-lt"/>
          <a:ea typeface="+mj-ea"/>
          <a:cs typeface="+mj-cs"/>
        </a:defRPr>
      </a:lvl1pPr>
    </p:titleStyle>
    <p:bodyStyle>
      <a:lvl1pPr marL="96439" indent="-96439" algn="l" defTabSz="385753" rtl="0" eaLnBrk="1" latinLnBrk="0" hangingPunct="1">
        <a:lnSpc>
          <a:spcPct val="90000"/>
        </a:lnSpc>
        <a:spcBef>
          <a:spcPts val="422"/>
        </a:spcBef>
        <a:buFont typeface="Arial" panose="020B0604020202020204" pitchFamily="34" charset="0"/>
        <a:buChar char="•"/>
        <a:defRPr sz="1181" kern="1200">
          <a:solidFill>
            <a:schemeClr val="tx1"/>
          </a:solidFill>
          <a:latin typeface="+mn-lt"/>
          <a:ea typeface="+mn-ea"/>
          <a:cs typeface="+mn-cs"/>
        </a:defRPr>
      </a:lvl1pPr>
      <a:lvl2pPr marL="289315" indent="-96439" algn="l" defTabSz="385753" rtl="0" eaLnBrk="1" latinLnBrk="0" hangingPunct="1">
        <a:lnSpc>
          <a:spcPct val="90000"/>
        </a:lnSpc>
        <a:spcBef>
          <a:spcPts val="211"/>
        </a:spcBef>
        <a:buFont typeface="Arial" panose="020B0604020202020204" pitchFamily="34" charset="0"/>
        <a:buChar char="•"/>
        <a:defRPr sz="1013" kern="1200">
          <a:solidFill>
            <a:schemeClr val="tx1"/>
          </a:solidFill>
          <a:latin typeface="+mn-lt"/>
          <a:ea typeface="+mn-ea"/>
          <a:cs typeface="+mn-cs"/>
        </a:defRPr>
      </a:lvl2pPr>
      <a:lvl3pPr marL="482191" indent="-96439" algn="l" defTabSz="385753" rtl="0" eaLnBrk="1" latinLnBrk="0" hangingPunct="1">
        <a:lnSpc>
          <a:spcPct val="90000"/>
        </a:lnSpc>
        <a:spcBef>
          <a:spcPts val="211"/>
        </a:spcBef>
        <a:buFont typeface="Arial" panose="020B0604020202020204" pitchFamily="34" charset="0"/>
        <a:buChar char="•"/>
        <a:defRPr sz="844" kern="1200">
          <a:solidFill>
            <a:schemeClr val="tx1"/>
          </a:solidFill>
          <a:latin typeface="+mn-lt"/>
          <a:ea typeface="+mn-ea"/>
          <a:cs typeface="+mn-cs"/>
        </a:defRPr>
      </a:lvl3pPr>
      <a:lvl4pPr marL="675068" indent="-96439" algn="l" defTabSz="38575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4pPr>
      <a:lvl5pPr marL="867944" indent="-96439" algn="l" defTabSz="38575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5pPr>
      <a:lvl6pPr marL="1060820" indent="-96439" algn="l" defTabSz="38575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6pPr>
      <a:lvl7pPr marL="1253697" indent="-96439" algn="l" defTabSz="38575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7pPr>
      <a:lvl8pPr marL="1446574" indent="-96439" algn="l" defTabSz="38575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8pPr>
      <a:lvl9pPr marL="1639450" indent="-96439" algn="l" defTabSz="38575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9pPr>
    </p:bodyStyle>
    <p:otherStyle>
      <a:defPPr>
        <a:defRPr lang="en-US"/>
      </a:defPPr>
      <a:lvl1pPr marL="0" algn="l" defTabSz="385753" rtl="0" eaLnBrk="1" latinLnBrk="0" hangingPunct="1">
        <a:defRPr sz="760" kern="1200">
          <a:solidFill>
            <a:schemeClr val="tx1"/>
          </a:solidFill>
          <a:latin typeface="+mn-lt"/>
          <a:ea typeface="+mn-ea"/>
          <a:cs typeface="+mn-cs"/>
        </a:defRPr>
      </a:lvl1pPr>
      <a:lvl2pPr marL="192877" algn="l" defTabSz="385753" rtl="0" eaLnBrk="1" latinLnBrk="0" hangingPunct="1">
        <a:defRPr sz="760" kern="1200">
          <a:solidFill>
            <a:schemeClr val="tx1"/>
          </a:solidFill>
          <a:latin typeface="+mn-lt"/>
          <a:ea typeface="+mn-ea"/>
          <a:cs typeface="+mn-cs"/>
        </a:defRPr>
      </a:lvl2pPr>
      <a:lvl3pPr marL="385753" algn="l" defTabSz="385753" rtl="0" eaLnBrk="1" latinLnBrk="0" hangingPunct="1">
        <a:defRPr sz="760" kern="1200">
          <a:solidFill>
            <a:schemeClr val="tx1"/>
          </a:solidFill>
          <a:latin typeface="+mn-lt"/>
          <a:ea typeface="+mn-ea"/>
          <a:cs typeface="+mn-cs"/>
        </a:defRPr>
      </a:lvl3pPr>
      <a:lvl4pPr marL="578630" algn="l" defTabSz="385753" rtl="0" eaLnBrk="1" latinLnBrk="0" hangingPunct="1">
        <a:defRPr sz="760" kern="1200">
          <a:solidFill>
            <a:schemeClr val="tx1"/>
          </a:solidFill>
          <a:latin typeface="+mn-lt"/>
          <a:ea typeface="+mn-ea"/>
          <a:cs typeface="+mn-cs"/>
        </a:defRPr>
      </a:lvl4pPr>
      <a:lvl5pPr marL="771506" algn="l" defTabSz="385753" rtl="0" eaLnBrk="1" latinLnBrk="0" hangingPunct="1">
        <a:defRPr sz="760" kern="1200">
          <a:solidFill>
            <a:schemeClr val="tx1"/>
          </a:solidFill>
          <a:latin typeface="+mn-lt"/>
          <a:ea typeface="+mn-ea"/>
          <a:cs typeface="+mn-cs"/>
        </a:defRPr>
      </a:lvl5pPr>
      <a:lvl6pPr marL="964382" algn="l" defTabSz="385753" rtl="0" eaLnBrk="1" latinLnBrk="0" hangingPunct="1">
        <a:defRPr sz="760" kern="1200">
          <a:solidFill>
            <a:schemeClr val="tx1"/>
          </a:solidFill>
          <a:latin typeface="+mn-lt"/>
          <a:ea typeface="+mn-ea"/>
          <a:cs typeface="+mn-cs"/>
        </a:defRPr>
      </a:lvl6pPr>
      <a:lvl7pPr marL="1157258" algn="l" defTabSz="385753" rtl="0" eaLnBrk="1" latinLnBrk="0" hangingPunct="1">
        <a:defRPr sz="760" kern="1200">
          <a:solidFill>
            <a:schemeClr val="tx1"/>
          </a:solidFill>
          <a:latin typeface="+mn-lt"/>
          <a:ea typeface="+mn-ea"/>
          <a:cs typeface="+mn-cs"/>
        </a:defRPr>
      </a:lvl7pPr>
      <a:lvl8pPr marL="1350135" algn="l" defTabSz="385753" rtl="0" eaLnBrk="1" latinLnBrk="0" hangingPunct="1">
        <a:defRPr sz="760" kern="1200">
          <a:solidFill>
            <a:schemeClr val="tx1"/>
          </a:solidFill>
          <a:latin typeface="+mn-lt"/>
          <a:ea typeface="+mn-ea"/>
          <a:cs typeface="+mn-cs"/>
        </a:defRPr>
      </a:lvl8pPr>
      <a:lvl9pPr marL="1543012" algn="l" defTabSz="385753" rtl="0" eaLnBrk="1" latinLnBrk="0" hangingPunct="1">
        <a:defRPr sz="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hsbc.com.mx/hipotecario/productos/adquiere-tu-hogar/credito-hipotecario-pago-fijo/" TargetMode="External"/><Relationship Id="rId2" Type="http://schemas.openxmlformats.org/officeDocument/2006/relationships/hyperlink" Target="https://www.banamex.com/es/personas/creditos/credito-hipotecario-tasa-creciente.html?lid=MX|es|personas|creditos|credito-hipotecario-TextoBottom-Information-irHipotecaTasaCreciente-ES" TargetMode="External"/><Relationship Id="rId1" Type="http://schemas.openxmlformats.org/officeDocument/2006/relationships/slideLayout" Target="../slideLayouts/slideLayout2.xml"/><Relationship Id="rId4" Type="http://schemas.openxmlformats.org/officeDocument/2006/relationships/hyperlink" Target="https://www.scotiabank.com.mx/personas/creditos/hipotecarios/compra-tu-casa.aspx"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type="body" sz="quarter" idx="11"/>
          </p:nvPr>
        </p:nvSpPr>
        <p:spPr/>
        <p:txBody>
          <a:bodyPr/>
          <a:lstStyle/>
          <a:p>
            <a:pPr marL="0" indent="0">
              <a:buNone/>
            </a:pPr>
            <a:r>
              <a:rPr lang="es-MX" sz="2100" dirty="0">
                <a:solidFill>
                  <a:srgbClr val="6E56A0"/>
                </a:solidFill>
              </a:rPr>
              <a:t>Comparativo de Préstamo Hipotecario con mercado </a:t>
            </a:r>
            <a:r>
              <a:rPr lang="es-MX" sz="2100" dirty="0" smtClean="0">
                <a:solidFill>
                  <a:srgbClr val="6E56A0"/>
                </a:solidFill>
              </a:rPr>
              <a:t>abierto</a:t>
            </a:r>
            <a:endParaRPr lang="es-MX" sz="2100" dirty="0">
              <a:solidFill>
                <a:srgbClr val="6E56A0"/>
              </a:solidFill>
            </a:endParaRPr>
          </a:p>
        </p:txBody>
      </p:sp>
      <p:sp>
        <p:nvSpPr>
          <p:cNvPr id="2" name="Marcador de texto 1"/>
          <p:cNvSpPr>
            <a:spLocks noGrp="1"/>
          </p:cNvSpPr>
          <p:nvPr>
            <p:ph type="body" sz="quarter" idx="12"/>
          </p:nvPr>
        </p:nvSpPr>
        <p:spPr/>
        <p:txBody>
          <a:bodyPr/>
          <a:lstStyle/>
          <a:p>
            <a:r>
              <a:rPr lang="es-MX" sz="1400" dirty="0"/>
              <a:t>Julio 2020</a:t>
            </a:r>
          </a:p>
          <a:p>
            <a:endParaRPr lang="es-MX" sz="1400" dirty="0"/>
          </a:p>
        </p:txBody>
      </p:sp>
    </p:spTree>
    <p:extLst>
      <p:ext uri="{BB962C8B-B14F-4D97-AF65-F5344CB8AC3E}">
        <p14:creationId xmlns:p14="http://schemas.microsoft.com/office/powerpoint/2010/main" val="192512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quarter" idx="13"/>
          </p:nvPr>
        </p:nvSpPr>
        <p:spPr/>
        <p:txBody>
          <a:bodyPr/>
          <a:lstStyle/>
          <a:p>
            <a:r>
              <a:rPr lang="es-ES" sz="1200" dirty="0"/>
              <a:t>Comparativo de Préstamo Hipotecario con mercado </a:t>
            </a:r>
            <a:r>
              <a:rPr lang="es-ES" sz="1200" dirty="0" smtClean="0"/>
              <a:t>abierto</a:t>
            </a:r>
            <a:endParaRPr lang="es-ES" sz="1200" dirty="0"/>
          </a:p>
        </p:txBody>
      </p:sp>
      <p:sp>
        <p:nvSpPr>
          <p:cNvPr id="6" name="Marcador de texto 5"/>
          <p:cNvSpPr>
            <a:spLocks noGrp="1"/>
          </p:cNvSpPr>
          <p:nvPr>
            <p:ph type="body" sz="quarter" idx="14"/>
          </p:nvPr>
        </p:nvSpPr>
        <p:spPr/>
        <p:txBody>
          <a:bodyPr/>
          <a:lstStyle/>
          <a:p>
            <a:pPr marL="0" indent="0">
              <a:buNone/>
            </a:pPr>
            <a:r>
              <a:rPr lang="es-ES" sz="1400" dirty="0" smtClean="0"/>
              <a:t>Requisitos en el IPEJAL</a:t>
            </a:r>
          </a:p>
        </p:txBody>
      </p:sp>
      <p:sp>
        <p:nvSpPr>
          <p:cNvPr id="2" name="Marcador de texto 1"/>
          <p:cNvSpPr>
            <a:spLocks noGrp="1"/>
          </p:cNvSpPr>
          <p:nvPr>
            <p:ph type="body" sz="quarter" idx="15"/>
          </p:nvPr>
        </p:nvSpPr>
        <p:spPr/>
        <p:txBody>
          <a:bodyPr/>
          <a:lstStyle/>
          <a:p>
            <a:r>
              <a:rPr lang="es-ES" sz="1300" dirty="0"/>
              <a:t>Los Préstamos Hipotecarios que se otorgan en el IPEJAL se pueden solicitar con dos opciones a  elección del solicitante, bajo el esquema de pagos que más le convenga</a:t>
            </a:r>
            <a:r>
              <a:rPr lang="es-ES" sz="1300" dirty="0" smtClean="0"/>
              <a:t>:</a:t>
            </a:r>
          </a:p>
          <a:p>
            <a:endParaRPr lang="es-ES" sz="1300" dirty="0"/>
          </a:p>
          <a:p>
            <a:pPr marL="257175" indent="-257175">
              <a:buFont typeface="+mj-lt"/>
              <a:buAutoNum type="arabicPeriod"/>
            </a:pPr>
            <a:r>
              <a:rPr lang="es-ES" sz="1300" dirty="0"/>
              <a:t>Tasa fija de 11.68% a 15 </a:t>
            </a:r>
            <a:r>
              <a:rPr lang="es-ES" sz="1300" dirty="0" smtClean="0"/>
              <a:t>años, </a:t>
            </a:r>
          </a:p>
          <a:p>
            <a:pPr marL="257175" indent="-257175">
              <a:buFont typeface="+mj-lt"/>
              <a:buAutoNum type="arabicPeriod"/>
            </a:pPr>
            <a:r>
              <a:rPr lang="es-ES" sz="1300" dirty="0"/>
              <a:t>Tasa fija de </a:t>
            </a:r>
            <a:r>
              <a:rPr lang="es-ES" sz="1300" dirty="0" smtClean="0"/>
              <a:t>10.95% </a:t>
            </a:r>
            <a:r>
              <a:rPr lang="es-ES" sz="1300" dirty="0"/>
              <a:t>a </a:t>
            </a:r>
            <a:r>
              <a:rPr lang="es-ES" sz="1300" dirty="0" smtClean="0"/>
              <a:t>10 </a:t>
            </a:r>
            <a:r>
              <a:rPr lang="es-ES" sz="1300" dirty="0"/>
              <a:t>años, </a:t>
            </a:r>
          </a:p>
          <a:p>
            <a:pPr marL="257175" indent="-257175">
              <a:buFont typeface="+mj-lt"/>
              <a:buAutoNum type="arabicPeriod"/>
            </a:pPr>
            <a:r>
              <a:rPr lang="es-ES" sz="1300" dirty="0" smtClean="0"/>
              <a:t>Pagos </a:t>
            </a:r>
            <a:r>
              <a:rPr lang="es-ES" sz="1300" dirty="0"/>
              <a:t>crecientes </a:t>
            </a:r>
            <a:r>
              <a:rPr lang="es-ES" sz="1300" dirty="0" smtClean="0"/>
              <a:t>a 15 años, con </a:t>
            </a:r>
            <a:r>
              <a:rPr lang="es-ES" sz="1300" dirty="0"/>
              <a:t>tasa fija inicial del 7% con un incremento anual fijo del 4%, por lo que desde el momento que se realice el contrato el solicitante conocerá el valor de sus abonos durante la vida del préstamo. Este  esquema de pagos crecientes otorga un 19.5% más de monto a prestar por afiliado.</a:t>
            </a:r>
          </a:p>
          <a:p>
            <a:pPr marL="257175" indent="-257175">
              <a:buFont typeface="+mj-lt"/>
              <a:buAutoNum type="arabicPeriod"/>
            </a:pPr>
            <a:endParaRPr lang="es-ES" sz="1300" dirty="0"/>
          </a:p>
          <a:p>
            <a:r>
              <a:rPr lang="es-ES" sz="1300" dirty="0"/>
              <a:t>En todos los casos las características  y requisitos necesarios para obtenerlo son:</a:t>
            </a:r>
          </a:p>
          <a:p>
            <a:pPr marL="728650" lvl="1" indent="-214313"/>
            <a:r>
              <a:rPr lang="es-ES" sz="1300" dirty="0"/>
              <a:t>Antigüedad cotizando al instituto de 3 años.</a:t>
            </a:r>
          </a:p>
          <a:p>
            <a:pPr marL="728650" lvl="1" indent="-214313"/>
            <a:r>
              <a:rPr lang="es-ES" sz="1300" dirty="0"/>
              <a:t>Edad mínima al solicitar el préstamo</a:t>
            </a:r>
          </a:p>
          <a:p>
            <a:pPr marL="728650" lvl="1" indent="-214313"/>
            <a:r>
              <a:rPr lang="es-ES" sz="1300" dirty="0"/>
              <a:t>El tope máximo a solicitar es de </a:t>
            </a:r>
            <a:r>
              <a:rPr lang="es-ES" sz="1300" b="1" dirty="0"/>
              <a:t>$872,000 </a:t>
            </a:r>
            <a:r>
              <a:rPr lang="es-ES" sz="1300" dirty="0"/>
              <a:t>sujeto a la percepción del  solicitante, resultante de la aplicación del </a:t>
            </a:r>
            <a:r>
              <a:rPr lang="es-ES" sz="1300" b="1" dirty="0"/>
              <a:t>30% de la deducción máxima de su percepción</a:t>
            </a:r>
            <a:r>
              <a:rPr lang="es-ES" sz="1300" dirty="0"/>
              <a:t>, de acuerdo al artículo 123 fracción I de la Ley del Instituto de Pensiones del Estado de Jalisco. Si la persona es de la generación previa a la publicación de dicha Ley se aplica un </a:t>
            </a:r>
            <a:r>
              <a:rPr lang="es-ES" sz="1300" b="1" dirty="0"/>
              <a:t>50%</a:t>
            </a:r>
            <a:r>
              <a:rPr lang="es-ES" sz="1300" dirty="0"/>
              <a:t> de posible descuento de acuerdo a sus necesidades. </a:t>
            </a:r>
            <a:endParaRPr lang="es-ES" sz="1300" dirty="0" smtClean="0"/>
          </a:p>
          <a:p>
            <a:endParaRPr lang="es-ES" sz="1300" dirty="0" smtClean="0"/>
          </a:p>
          <a:p>
            <a:r>
              <a:rPr lang="es-ES" sz="1300" dirty="0" smtClean="0"/>
              <a:t>La </a:t>
            </a:r>
            <a:r>
              <a:rPr lang="es-ES" sz="1300" dirty="0"/>
              <a:t>Comisión Nacional para la Protección y Defensa de los Usuarios de Servicios Financieros elabora cada mes Cuadros Comparativos de las instituciones que ofrecen créditos hipotecarios, se consultan características similares a los que otorga el Instituta para tener el comparativo bajo las mismas condiciones.</a:t>
            </a:r>
          </a:p>
          <a:p>
            <a:pPr marL="225022"/>
            <a:endParaRPr lang="es-ES" sz="1300" dirty="0"/>
          </a:p>
          <a:p>
            <a:pPr marL="728650" lvl="1" indent="-214313"/>
            <a:endParaRPr lang="es-ES" sz="1300" dirty="0"/>
          </a:p>
          <a:p>
            <a:pPr marL="214313" indent="-214313">
              <a:buFont typeface="Arial" panose="020B0604020202020204" pitchFamily="34" charset="0"/>
              <a:buChar char="•"/>
            </a:pPr>
            <a:endParaRPr lang="es-ES" sz="1300" dirty="0"/>
          </a:p>
          <a:p>
            <a:pPr marL="214313" indent="-214313">
              <a:buFont typeface="Arial" panose="020B0604020202020204" pitchFamily="34" charset="0"/>
              <a:buChar char="•"/>
            </a:pPr>
            <a:endParaRPr lang="es-ES" sz="1300" dirty="0"/>
          </a:p>
          <a:p>
            <a:endParaRPr lang="es-MX" sz="1300" dirty="0"/>
          </a:p>
        </p:txBody>
      </p:sp>
    </p:spTree>
    <p:extLst>
      <p:ext uri="{BB962C8B-B14F-4D97-AF65-F5344CB8AC3E}">
        <p14:creationId xmlns:p14="http://schemas.microsoft.com/office/powerpoint/2010/main" val="1441473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p:txBody>
          <a:bodyPr/>
          <a:lstStyle/>
          <a:p>
            <a:r>
              <a:rPr lang="es-ES" sz="1200" dirty="0"/>
              <a:t>Comparativo de Préstamo Hipotecario con mercado abierto</a:t>
            </a:r>
          </a:p>
          <a:p>
            <a:endParaRPr lang="es-MX" sz="1200" dirty="0"/>
          </a:p>
        </p:txBody>
      </p:sp>
      <p:sp>
        <p:nvSpPr>
          <p:cNvPr id="3" name="Marcador de texto 2"/>
          <p:cNvSpPr>
            <a:spLocks noGrp="1"/>
          </p:cNvSpPr>
          <p:nvPr>
            <p:ph type="body" sz="quarter" idx="14"/>
          </p:nvPr>
        </p:nvSpPr>
        <p:spPr/>
        <p:txBody>
          <a:bodyPr/>
          <a:lstStyle/>
          <a:p>
            <a:pPr marL="0" indent="0">
              <a:buNone/>
            </a:pPr>
            <a:r>
              <a:rPr lang="es-MX" sz="1400" dirty="0" smtClean="0"/>
              <a:t>Comparativo del mercado</a:t>
            </a:r>
            <a:endParaRPr lang="es-MX" sz="1400" dirty="0"/>
          </a:p>
        </p:txBody>
      </p:sp>
      <p:sp>
        <p:nvSpPr>
          <p:cNvPr id="4" name="Marcador de texto 3"/>
          <p:cNvSpPr>
            <a:spLocks noGrp="1"/>
          </p:cNvSpPr>
          <p:nvPr>
            <p:ph type="body" sz="quarter" idx="15"/>
          </p:nvPr>
        </p:nvSpPr>
        <p:spPr>
          <a:xfrm>
            <a:off x="363538" y="1277151"/>
            <a:ext cx="6345238" cy="6837363"/>
          </a:xfrm>
        </p:spPr>
        <p:txBody>
          <a:bodyPr/>
          <a:lstStyle/>
          <a:p>
            <a:pPr>
              <a:lnSpc>
                <a:spcPct val="100000"/>
              </a:lnSpc>
            </a:pPr>
            <a:r>
              <a:rPr lang="es-ES" sz="1300" dirty="0" smtClean="0"/>
              <a:t>En el comparativo se muestra que 15 instituciones ofrecen 19 opciones de créditos comparables con los del IPEJAL, para todas las opciones se considera un enganche del 20%, plazo a 15 años y monto del crédito</a:t>
            </a:r>
          </a:p>
          <a:p>
            <a:pPr>
              <a:lnSpc>
                <a:spcPct val="100000"/>
              </a:lnSpc>
            </a:pPr>
            <a:endParaRPr lang="es-ES" sz="1300" dirty="0" smtClean="0"/>
          </a:p>
          <a:p>
            <a:pPr>
              <a:lnSpc>
                <a:spcPct val="100000"/>
              </a:lnSpc>
            </a:pPr>
            <a:endParaRPr lang="es-ES" sz="1300" dirty="0"/>
          </a:p>
          <a:p>
            <a:pPr>
              <a:lnSpc>
                <a:spcPct val="100000"/>
              </a:lnSpc>
            </a:pPr>
            <a:endParaRPr lang="es-ES" sz="1300" dirty="0" smtClean="0"/>
          </a:p>
          <a:p>
            <a:pPr>
              <a:lnSpc>
                <a:spcPct val="100000"/>
              </a:lnSpc>
            </a:pPr>
            <a:endParaRPr lang="es-ES" sz="1300" dirty="0"/>
          </a:p>
          <a:p>
            <a:pPr>
              <a:lnSpc>
                <a:spcPct val="100000"/>
              </a:lnSpc>
            </a:pPr>
            <a:endParaRPr lang="es-ES" sz="1300" dirty="0" smtClean="0"/>
          </a:p>
          <a:p>
            <a:pPr>
              <a:lnSpc>
                <a:spcPct val="100000"/>
              </a:lnSpc>
            </a:pPr>
            <a:endParaRPr lang="es-ES" sz="1300" dirty="0"/>
          </a:p>
          <a:p>
            <a:pPr>
              <a:lnSpc>
                <a:spcPct val="100000"/>
              </a:lnSpc>
            </a:pPr>
            <a:endParaRPr lang="es-ES" sz="1300" dirty="0" smtClean="0"/>
          </a:p>
          <a:p>
            <a:pPr>
              <a:lnSpc>
                <a:spcPct val="100000"/>
              </a:lnSpc>
            </a:pPr>
            <a:endParaRPr lang="es-ES" sz="1300" dirty="0"/>
          </a:p>
          <a:p>
            <a:pPr>
              <a:lnSpc>
                <a:spcPct val="100000"/>
              </a:lnSpc>
            </a:pPr>
            <a:endParaRPr lang="es-ES" sz="1300" dirty="0" smtClean="0"/>
          </a:p>
          <a:p>
            <a:pPr>
              <a:lnSpc>
                <a:spcPct val="100000"/>
              </a:lnSpc>
            </a:pPr>
            <a:endParaRPr lang="es-ES" sz="1300" dirty="0"/>
          </a:p>
          <a:p>
            <a:pPr>
              <a:lnSpc>
                <a:spcPct val="100000"/>
              </a:lnSpc>
            </a:pPr>
            <a:endParaRPr lang="es-ES" sz="1300" dirty="0" smtClean="0"/>
          </a:p>
          <a:p>
            <a:pPr>
              <a:lnSpc>
                <a:spcPct val="100000"/>
              </a:lnSpc>
            </a:pPr>
            <a:endParaRPr lang="es-ES" sz="1300" dirty="0"/>
          </a:p>
          <a:p>
            <a:pPr>
              <a:lnSpc>
                <a:spcPct val="100000"/>
              </a:lnSpc>
            </a:pPr>
            <a:endParaRPr lang="es-ES" sz="1300" dirty="0" smtClean="0"/>
          </a:p>
          <a:p>
            <a:pPr>
              <a:lnSpc>
                <a:spcPct val="100000"/>
              </a:lnSpc>
            </a:pPr>
            <a:endParaRPr lang="es-ES" sz="1300" dirty="0"/>
          </a:p>
          <a:p>
            <a:pPr>
              <a:lnSpc>
                <a:spcPct val="100000"/>
              </a:lnSpc>
            </a:pPr>
            <a:endParaRPr lang="es-ES" sz="1300" dirty="0" smtClean="0"/>
          </a:p>
          <a:p>
            <a:pPr>
              <a:lnSpc>
                <a:spcPct val="100000"/>
              </a:lnSpc>
            </a:pPr>
            <a:endParaRPr lang="es-ES" sz="1300" dirty="0"/>
          </a:p>
          <a:p>
            <a:pPr>
              <a:lnSpc>
                <a:spcPct val="100000"/>
              </a:lnSpc>
            </a:pPr>
            <a:endParaRPr lang="es-ES" sz="1300" dirty="0" smtClean="0"/>
          </a:p>
          <a:p>
            <a:pPr>
              <a:lnSpc>
                <a:spcPct val="100000"/>
              </a:lnSpc>
            </a:pPr>
            <a:endParaRPr lang="es-ES" sz="1300" dirty="0"/>
          </a:p>
          <a:p>
            <a:pPr>
              <a:lnSpc>
                <a:spcPct val="100000"/>
              </a:lnSpc>
            </a:pPr>
            <a:endParaRPr lang="es-ES" sz="1300" dirty="0" smtClean="0"/>
          </a:p>
          <a:p>
            <a:pPr>
              <a:lnSpc>
                <a:spcPct val="100000"/>
              </a:lnSpc>
            </a:pPr>
            <a:r>
              <a:rPr lang="es-ES" sz="1300" dirty="0" smtClean="0"/>
              <a:t>Analizaremos </a:t>
            </a:r>
            <a:r>
              <a:rPr lang="es-ES" sz="1300" dirty="0"/>
              <a:t>los componentes de los tres mejores productos hipotecarios del mercado abierto con lo que se otorga en el Instituto. Pero antes se puede observar que a pesar de que </a:t>
            </a:r>
            <a:r>
              <a:rPr lang="es-ES" sz="1300" dirty="0" err="1"/>
              <a:t>BX</a:t>
            </a:r>
            <a:r>
              <a:rPr lang="es-ES" sz="1300" dirty="0"/>
              <a:t>+ tiene una tasa relativamente baja su CAT es más elevado que los del promedio y pide ingresos superiores a los demás. BBVA Bancomer también cuenta con una tasa de interés y un CAT bajos, pero los ingresos a comprobar son superiores a los mejores productos, que es un caso similar de la </a:t>
            </a:r>
            <a:r>
              <a:rPr lang="es-ES" sz="1300" dirty="0" err="1"/>
              <a:t>Sofom</a:t>
            </a:r>
            <a:r>
              <a:rPr lang="es-ES" sz="1300" dirty="0"/>
              <a:t> Patrimonio. Banorte con los dos productos que ofrece, así como Hipoteca personal Santander pagos crecientes solicitan los menores ingresos a comprobar, pero su CAT es de los más altos.</a:t>
            </a:r>
          </a:p>
          <a:p>
            <a:pPr>
              <a:lnSpc>
                <a:spcPct val="100000"/>
              </a:lnSpc>
            </a:pPr>
            <a:endParaRPr lang="es-ES" sz="1300" dirty="0"/>
          </a:p>
        </p:txBody>
      </p:sp>
      <p:graphicFrame>
        <p:nvGraphicFramePr>
          <p:cNvPr id="5" name="Tabla 4"/>
          <p:cNvGraphicFramePr>
            <a:graphicFrameLocks noGrp="1"/>
          </p:cNvGraphicFramePr>
          <p:nvPr>
            <p:extLst>
              <p:ext uri="{D42A27DB-BD31-4B8C-83A1-F6EECF244321}">
                <p14:modId xmlns:p14="http://schemas.microsoft.com/office/powerpoint/2010/main" val="3276243938"/>
              </p:ext>
            </p:extLst>
          </p:nvPr>
        </p:nvGraphicFramePr>
        <p:xfrm>
          <a:off x="90566" y="1961992"/>
          <a:ext cx="6765924" cy="4660805"/>
        </p:xfrm>
        <a:graphic>
          <a:graphicData uri="http://schemas.openxmlformats.org/drawingml/2006/table">
            <a:tbl>
              <a:tblPr/>
              <a:tblGrid>
                <a:gridCol w="1508124">
                  <a:extLst>
                    <a:ext uri="{9D8B030D-6E8A-4147-A177-3AD203B41FA5}">
                      <a16:colId xmlns:a16="http://schemas.microsoft.com/office/drawing/2014/main" val="20000"/>
                    </a:ext>
                  </a:extLst>
                </a:gridCol>
                <a:gridCol w="1009650">
                  <a:extLst>
                    <a:ext uri="{9D8B030D-6E8A-4147-A177-3AD203B41FA5}">
                      <a16:colId xmlns:a16="http://schemas.microsoft.com/office/drawing/2014/main" val="20001"/>
                    </a:ext>
                  </a:extLst>
                </a:gridCol>
                <a:gridCol w="876300">
                  <a:extLst>
                    <a:ext uri="{9D8B030D-6E8A-4147-A177-3AD203B41FA5}">
                      <a16:colId xmlns:a16="http://schemas.microsoft.com/office/drawing/2014/main" val="20002"/>
                    </a:ext>
                  </a:extLst>
                </a:gridCol>
                <a:gridCol w="1019175">
                  <a:extLst>
                    <a:ext uri="{9D8B030D-6E8A-4147-A177-3AD203B41FA5}">
                      <a16:colId xmlns:a16="http://schemas.microsoft.com/office/drawing/2014/main" val="20003"/>
                    </a:ext>
                  </a:extLst>
                </a:gridCol>
                <a:gridCol w="1019175">
                  <a:extLst>
                    <a:ext uri="{9D8B030D-6E8A-4147-A177-3AD203B41FA5}">
                      <a16:colId xmlns:a16="http://schemas.microsoft.com/office/drawing/2014/main" val="20004"/>
                    </a:ext>
                  </a:extLst>
                </a:gridCol>
                <a:gridCol w="685800">
                  <a:extLst>
                    <a:ext uri="{9D8B030D-6E8A-4147-A177-3AD203B41FA5}">
                      <a16:colId xmlns:a16="http://schemas.microsoft.com/office/drawing/2014/main" val="20005"/>
                    </a:ext>
                  </a:extLst>
                </a:gridCol>
                <a:gridCol w="647700">
                  <a:extLst>
                    <a:ext uri="{9D8B030D-6E8A-4147-A177-3AD203B41FA5}">
                      <a16:colId xmlns:a16="http://schemas.microsoft.com/office/drawing/2014/main" val="20006"/>
                    </a:ext>
                  </a:extLst>
                </a:gridCol>
              </a:tblGrid>
              <a:tr h="601655">
                <a:tc>
                  <a:txBody>
                    <a:bodyPr/>
                    <a:lstStyle/>
                    <a:p>
                      <a:pPr algn="ctr" fontAlgn="ctr"/>
                      <a:r>
                        <a:rPr lang="es-MX" sz="1050" b="1" i="0" u="none" strike="noStrike" dirty="0" smtClean="0">
                          <a:solidFill>
                            <a:schemeClr val="bg1"/>
                          </a:solidFill>
                          <a:effectLst/>
                          <a:latin typeface="Microsoft YaHei" panose="020B0503020204020204" pitchFamily="34" charset="-122"/>
                          <a:ea typeface="Microsoft YaHei" panose="020B0503020204020204" pitchFamily="34" charset="-122"/>
                        </a:rPr>
                        <a:t>INSTITUCIÓN</a:t>
                      </a:r>
                      <a:endParaRPr lang="es-MX" sz="1050" b="1" i="0" u="none" strike="noStrike" dirty="0">
                        <a:solidFill>
                          <a:schemeClr val="bg1"/>
                        </a:solidFill>
                        <a:effectLst/>
                        <a:latin typeface="Microsoft YaHei" panose="020B0503020204020204" pitchFamily="34" charset="-122"/>
                        <a:ea typeface="Microsoft YaHei" panose="020B0503020204020204" pitchFamily="34" charset="-122"/>
                      </a:endParaRPr>
                    </a:p>
                  </a:txBody>
                  <a:tcPr marL="4367" marR="4367" marT="436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6E56A0"/>
                    </a:solidFill>
                  </a:tcPr>
                </a:tc>
                <a:tc>
                  <a:txBody>
                    <a:bodyPr/>
                    <a:lstStyle/>
                    <a:p>
                      <a:pPr algn="ctr" fontAlgn="ctr"/>
                      <a:r>
                        <a:rPr lang="es-MX" sz="1050" b="1" i="0" u="none" strike="noStrike" dirty="0" smtClean="0">
                          <a:solidFill>
                            <a:schemeClr val="bg1"/>
                          </a:solidFill>
                          <a:effectLst/>
                          <a:latin typeface="Microsoft YaHei" panose="020B0503020204020204" pitchFamily="34" charset="-122"/>
                          <a:ea typeface="Microsoft YaHei" panose="020B0503020204020204" pitchFamily="34" charset="-122"/>
                        </a:rPr>
                        <a:t>DESEMBOLSO INICIAL</a:t>
                      </a:r>
                    </a:p>
                    <a:p>
                      <a:pPr algn="ctr" fontAlgn="ctr"/>
                      <a:r>
                        <a:rPr lang="es-MX" sz="1050" b="1" i="0" u="none" strike="noStrike" baseline="-25000" dirty="0" smtClean="0">
                          <a:solidFill>
                            <a:schemeClr val="bg1"/>
                          </a:solidFill>
                          <a:effectLst/>
                          <a:latin typeface="Microsoft YaHei" panose="020B0503020204020204" pitchFamily="34" charset="-122"/>
                          <a:ea typeface="Microsoft YaHei" panose="020B0503020204020204" pitchFamily="34" charset="-122"/>
                        </a:rPr>
                        <a:t>(incluye enganche)</a:t>
                      </a:r>
                      <a:endParaRPr lang="es-MX" sz="1050" b="1" i="0" u="none" strike="noStrike" dirty="0">
                        <a:solidFill>
                          <a:schemeClr val="bg1"/>
                        </a:solidFill>
                        <a:effectLst/>
                        <a:latin typeface="Microsoft YaHei" panose="020B0503020204020204" pitchFamily="34" charset="-122"/>
                        <a:ea typeface="Microsoft YaHei" panose="020B0503020204020204" pitchFamily="34" charset="-122"/>
                      </a:endParaRPr>
                    </a:p>
                  </a:txBody>
                  <a:tcPr marL="4367" marR="4367" marT="436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6E56A0"/>
                    </a:solidFill>
                  </a:tcPr>
                </a:tc>
                <a:tc>
                  <a:txBody>
                    <a:bodyPr/>
                    <a:lstStyle/>
                    <a:p>
                      <a:pPr algn="ctr" fontAlgn="ctr"/>
                      <a:r>
                        <a:rPr lang="es-MX" sz="1050" b="1" i="0" u="none" strike="noStrike" dirty="0">
                          <a:solidFill>
                            <a:schemeClr val="bg1"/>
                          </a:solidFill>
                          <a:effectLst/>
                          <a:latin typeface="Microsoft YaHei" panose="020B0503020204020204" pitchFamily="34" charset="-122"/>
                          <a:ea typeface="Microsoft YaHei" panose="020B0503020204020204" pitchFamily="34" charset="-122"/>
                        </a:rPr>
                        <a:t>PAGO MENSUAL</a:t>
                      </a:r>
                    </a:p>
                    <a:p>
                      <a:pPr algn="ctr" fontAlgn="ctr"/>
                      <a:r>
                        <a:rPr lang="es-MX" sz="1050" b="1" i="0" u="none" strike="noStrike" baseline="-25000" dirty="0">
                          <a:solidFill>
                            <a:schemeClr val="bg1"/>
                          </a:solidFill>
                          <a:effectLst/>
                          <a:latin typeface="Microsoft YaHei" panose="020B0503020204020204" pitchFamily="34" charset="-122"/>
                          <a:ea typeface="Microsoft YaHei" panose="020B0503020204020204" pitchFamily="34" charset="-122"/>
                        </a:rPr>
                        <a:t>(inicial)</a:t>
                      </a:r>
                      <a:endParaRPr lang="es-MX" sz="1050" b="1" i="0" u="none" strike="noStrike" dirty="0">
                        <a:solidFill>
                          <a:schemeClr val="bg1"/>
                        </a:solidFill>
                        <a:effectLst/>
                        <a:latin typeface="Microsoft YaHei" panose="020B0503020204020204" pitchFamily="34" charset="-122"/>
                        <a:ea typeface="Microsoft YaHei" panose="020B0503020204020204" pitchFamily="34" charset="-122"/>
                      </a:endParaRPr>
                    </a:p>
                  </a:txBody>
                  <a:tcPr marL="4367" marR="4367" marT="436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6E56A0"/>
                    </a:solidFill>
                  </a:tcPr>
                </a:tc>
                <a:tc>
                  <a:txBody>
                    <a:bodyPr/>
                    <a:lstStyle/>
                    <a:p>
                      <a:pPr algn="ctr" fontAlgn="ctr"/>
                      <a:r>
                        <a:rPr lang="es-MX" sz="1050" b="1" i="0" u="none" strike="noStrike" dirty="0">
                          <a:solidFill>
                            <a:schemeClr val="bg1"/>
                          </a:solidFill>
                          <a:effectLst/>
                          <a:latin typeface="Microsoft YaHei" panose="020B0503020204020204" pitchFamily="34" charset="-122"/>
                          <a:ea typeface="Microsoft YaHei" panose="020B0503020204020204" pitchFamily="34" charset="-122"/>
                        </a:rPr>
                        <a:t>INGRESOS A COMPROBAR</a:t>
                      </a:r>
                    </a:p>
                  </a:txBody>
                  <a:tcPr marL="4367" marR="4367" marT="436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6E56A0"/>
                    </a:solidFill>
                  </a:tcPr>
                </a:tc>
                <a:tc>
                  <a:txBody>
                    <a:bodyPr/>
                    <a:lstStyle/>
                    <a:p>
                      <a:pPr algn="ctr" fontAlgn="ctr"/>
                      <a:r>
                        <a:rPr lang="es-MX" sz="1050" b="1" i="0" u="none" strike="noStrike" dirty="0">
                          <a:solidFill>
                            <a:schemeClr val="bg1"/>
                          </a:solidFill>
                          <a:effectLst/>
                          <a:latin typeface="Microsoft YaHei" panose="020B0503020204020204" pitchFamily="34" charset="-122"/>
                          <a:ea typeface="Microsoft YaHei" panose="020B0503020204020204" pitchFamily="34" charset="-122"/>
                        </a:rPr>
                        <a:t>PAGO TOTAL</a:t>
                      </a:r>
                    </a:p>
                    <a:p>
                      <a:pPr algn="ctr" fontAlgn="ctr"/>
                      <a:r>
                        <a:rPr lang="es-ES" sz="1050" b="1" i="0" u="none" strike="noStrike" baseline="-25000" dirty="0">
                          <a:solidFill>
                            <a:schemeClr val="bg1"/>
                          </a:solidFill>
                          <a:effectLst/>
                          <a:latin typeface="Microsoft YaHei" panose="020B0503020204020204" pitchFamily="34" charset="-122"/>
                          <a:ea typeface="Microsoft YaHei" panose="020B0503020204020204" pitchFamily="34" charset="-122"/>
                        </a:rPr>
                        <a:t>(suma de todas las mensualidades)</a:t>
                      </a:r>
                      <a:endParaRPr lang="es-ES" sz="1050" b="1" i="0" u="none" strike="noStrike" dirty="0">
                        <a:solidFill>
                          <a:schemeClr val="bg1"/>
                        </a:solidFill>
                        <a:effectLst/>
                        <a:latin typeface="Microsoft YaHei" panose="020B0503020204020204" pitchFamily="34" charset="-122"/>
                        <a:ea typeface="Microsoft YaHei" panose="020B0503020204020204" pitchFamily="34" charset="-122"/>
                      </a:endParaRPr>
                    </a:p>
                  </a:txBody>
                  <a:tcPr marL="4367" marR="4367" marT="436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6E56A0"/>
                    </a:solidFill>
                  </a:tcPr>
                </a:tc>
                <a:tc>
                  <a:txBody>
                    <a:bodyPr/>
                    <a:lstStyle/>
                    <a:p>
                      <a:pPr algn="ctr" fontAlgn="ctr"/>
                      <a:r>
                        <a:rPr lang="es-MX" sz="1050" b="1" i="0" u="none" strike="noStrike" dirty="0">
                          <a:solidFill>
                            <a:schemeClr val="bg1"/>
                          </a:solidFill>
                          <a:effectLst/>
                          <a:latin typeface="Microsoft YaHei" panose="020B0503020204020204" pitchFamily="34" charset="-122"/>
                          <a:ea typeface="Microsoft YaHei" panose="020B0503020204020204" pitchFamily="34" charset="-122"/>
                        </a:rPr>
                        <a:t>TASA DE INTERÉS</a:t>
                      </a:r>
                    </a:p>
                    <a:p>
                      <a:pPr algn="ctr" fontAlgn="ctr"/>
                      <a:r>
                        <a:rPr lang="es-MX" sz="1050" b="1" i="0" u="none" strike="noStrike" baseline="-25000" dirty="0">
                          <a:solidFill>
                            <a:schemeClr val="bg1"/>
                          </a:solidFill>
                          <a:effectLst/>
                          <a:latin typeface="Microsoft YaHei" panose="020B0503020204020204" pitchFamily="34" charset="-122"/>
                          <a:ea typeface="Microsoft YaHei" panose="020B0503020204020204" pitchFamily="34" charset="-122"/>
                        </a:rPr>
                        <a:t>(inicial)</a:t>
                      </a:r>
                      <a:endParaRPr lang="es-MX" sz="1050" b="1" i="0" u="none" strike="noStrike" dirty="0">
                        <a:solidFill>
                          <a:schemeClr val="bg1"/>
                        </a:solidFill>
                        <a:effectLst/>
                        <a:latin typeface="Microsoft YaHei" panose="020B0503020204020204" pitchFamily="34" charset="-122"/>
                        <a:ea typeface="Microsoft YaHei" panose="020B0503020204020204" pitchFamily="34" charset="-122"/>
                      </a:endParaRPr>
                    </a:p>
                  </a:txBody>
                  <a:tcPr marL="4367" marR="4367" marT="436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6E56A0"/>
                    </a:solidFill>
                  </a:tcPr>
                </a:tc>
                <a:tc>
                  <a:txBody>
                    <a:bodyPr/>
                    <a:lstStyle/>
                    <a:p>
                      <a:pPr algn="ctr" fontAlgn="ctr"/>
                      <a:r>
                        <a:rPr lang="es-MX" sz="1050" b="1" i="0" u="none" strike="noStrike" dirty="0">
                          <a:solidFill>
                            <a:schemeClr val="bg1"/>
                          </a:solidFill>
                          <a:effectLst/>
                          <a:latin typeface="Microsoft YaHei" panose="020B0503020204020204" pitchFamily="34" charset="-122"/>
                          <a:ea typeface="Microsoft YaHei" panose="020B0503020204020204" pitchFamily="34" charset="-122"/>
                        </a:rPr>
                        <a:t>CAT</a:t>
                      </a:r>
                    </a:p>
                  </a:txBody>
                  <a:tcPr marL="4367" marR="4367" marT="4367"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6E56A0"/>
                    </a:solidFill>
                  </a:tcPr>
                </a:tc>
                <a:extLst>
                  <a:ext uri="{0D108BD9-81ED-4DB2-BD59-A6C34878D82A}">
                    <a16:rowId xmlns:a16="http://schemas.microsoft.com/office/drawing/2014/main" val="10000"/>
                  </a:ext>
                </a:extLst>
              </a:tr>
              <a:tr h="216000">
                <a:tc>
                  <a:txBody>
                    <a:bodyPr/>
                    <a:lstStyle/>
                    <a:p>
                      <a:pPr algn="l" fontAlgn="b"/>
                      <a:r>
                        <a:rPr lang="es-MX" sz="1050" b="0" i="0" u="none" strike="noStrike" dirty="0" err="1" smtClean="0">
                          <a:solidFill>
                            <a:srgbClr val="000000"/>
                          </a:solidFill>
                          <a:effectLst/>
                          <a:latin typeface="Arial" panose="020B0604020202020204" pitchFamily="34" charset="0"/>
                        </a:rPr>
                        <a:t>Hsbc</a:t>
                      </a:r>
                      <a:r>
                        <a:rPr lang="es-MX" sz="1050" b="0" i="0" u="none" strike="noStrike" dirty="0" smtClean="0">
                          <a:solidFill>
                            <a:srgbClr val="000000"/>
                          </a:solidFill>
                          <a:effectLst/>
                          <a:latin typeface="Arial" panose="020B0604020202020204" pitchFamily="34" charset="0"/>
                        </a:rPr>
                        <a:t> Pagos Bajos</a:t>
                      </a:r>
                      <a:endParaRPr lang="es-MX" sz="105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$306,870.00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$9,657.00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$29,263.64</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$1,881,675.00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10.00%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12.50%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216000">
                <a:tc>
                  <a:txBody>
                    <a:bodyPr/>
                    <a:lstStyle/>
                    <a:p>
                      <a:pPr algn="l" fontAlgn="b"/>
                      <a:r>
                        <a:rPr lang="es-MX" sz="1050" b="0" i="0" u="none" strike="noStrike" dirty="0" smtClean="0">
                          <a:solidFill>
                            <a:srgbClr val="000000"/>
                          </a:solidFill>
                          <a:effectLst/>
                          <a:latin typeface="Arial" panose="020B0604020202020204" pitchFamily="34" charset="0"/>
                        </a:rPr>
                        <a:t>Banamex</a:t>
                      </a:r>
                      <a:endParaRPr lang="es-MX" sz="105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$286,220.00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$9,672.16</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$27,634.73</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$1,710,730.07</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9.25%</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11.20%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216000">
                <a:tc>
                  <a:txBody>
                    <a:bodyPr/>
                    <a:lstStyle/>
                    <a:p>
                      <a:pPr algn="l" fontAlgn="b"/>
                      <a:r>
                        <a:rPr lang="es-MX" sz="1050" b="0" i="0" u="none" strike="noStrike" dirty="0" smtClean="0">
                          <a:solidFill>
                            <a:srgbClr val="000000"/>
                          </a:solidFill>
                          <a:effectLst/>
                          <a:latin typeface="Arial" panose="020B0604020202020204" pitchFamily="34" charset="0"/>
                        </a:rPr>
                        <a:t>Patrimonio</a:t>
                      </a:r>
                      <a:endParaRPr lang="es-MX" sz="105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$327,656.41</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$10,067.81</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$30,505.48</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$1,812,206.67</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10.50%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12.70%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216000">
                <a:tc>
                  <a:txBody>
                    <a:bodyPr/>
                    <a:lstStyle/>
                    <a:p>
                      <a:pPr algn="l" fontAlgn="b"/>
                      <a:r>
                        <a:rPr lang="es-MX" sz="1050" b="0" i="0" u="none" strike="noStrike" dirty="0" smtClean="0">
                          <a:solidFill>
                            <a:srgbClr val="000000"/>
                          </a:solidFill>
                          <a:effectLst/>
                          <a:latin typeface="Arial" panose="020B0604020202020204" pitchFamily="34" charset="0"/>
                        </a:rPr>
                        <a:t>Hipoteca Personal Santander Pagos Crecientes</a:t>
                      </a:r>
                      <a:endParaRPr lang="es-MX" sz="105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$306,292.92</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$10,107.56</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$23,413.01</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$2,187,201.05</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11.59%</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14.10%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216000">
                <a:tc>
                  <a:txBody>
                    <a:bodyPr/>
                    <a:lstStyle/>
                    <a:p>
                      <a:pPr algn="l" fontAlgn="b"/>
                      <a:r>
                        <a:rPr lang="es-MX" sz="1050" b="0" i="0" u="none" strike="noStrike" dirty="0" err="1" smtClean="0">
                          <a:solidFill>
                            <a:srgbClr val="000000"/>
                          </a:solidFill>
                          <a:effectLst/>
                          <a:latin typeface="Arial" panose="020B0604020202020204" pitchFamily="34" charset="0"/>
                        </a:rPr>
                        <a:t>Scotiabank</a:t>
                      </a:r>
                      <a:r>
                        <a:rPr lang="es-MX" sz="1050" b="0" i="0" u="none" strike="noStrike" dirty="0" smtClean="0">
                          <a:solidFill>
                            <a:srgbClr val="000000"/>
                          </a:solidFill>
                          <a:effectLst/>
                          <a:latin typeface="Arial" panose="020B0604020202020204" pitchFamily="34" charset="0"/>
                        </a:rPr>
                        <a:t> Valora</a:t>
                      </a:r>
                      <a:endParaRPr lang="es-MX" sz="105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$309,200.00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$10,126.54</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$24,590.40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$1,834,746.07</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11.00%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12.90%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216000">
                <a:tc>
                  <a:txBody>
                    <a:bodyPr/>
                    <a:lstStyle/>
                    <a:p>
                      <a:pPr algn="l" fontAlgn="b"/>
                      <a:r>
                        <a:rPr lang="es-MX" sz="1050" b="0" i="0" u="none" strike="noStrike" dirty="0" err="1" smtClean="0">
                          <a:solidFill>
                            <a:srgbClr val="000000"/>
                          </a:solidFill>
                          <a:effectLst/>
                          <a:latin typeface="Arial" panose="020B0604020202020204" pitchFamily="34" charset="0"/>
                        </a:rPr>
                        <a:t>Hsbc</a:t>
                      </a:r>
                      <a:r>
                        <a:rPr lang="es-MX" sz="1050" b="0" i="0" u="none" strike="noStrike" dirty="0" smtClean="0">
                          <a:solidFill>
                            <a:srgbClr val="000000"/>
                          </a:solidFill>
                          <a:effectLst/>
                          <a:latin typeface="Arial" panose="020B0604020202020204" pitchFamily="34" charset="0"/>
                        </a:rPr>
                        <a:t> Pagos Fijos</a:t>
                      </a:r>
                      <a:endParaRPr lang="es-MX" sz="105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$306,870.00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$10,342.00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$29,548.57</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$1,836,741.00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10.00%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12.50%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216000">
                <a:tc>
                  <a:txBody>
                    <a:bodyPr/>
                    <a:lstStyle/>
                    <a:p>
                      <a:pPr algn="l" fontAlgn="b"/>
                      <a:r>
                        <a:rPr lang="es-MX" sz="1050" b="0" i="0" u="none" strike="noStrike" dirty="0" err="1" smtClean="0">
                          <a:solidFill>
                            <a:srgbClr val="000000"/>
                          </a:solidFill>
                          <a:effectLst/>
                          <a:latin typeface="Arial" panose="020B0604020202020204" pitchFamily="34" charset="0"/>
                        </a:rPr>
                        <a:t>Scotiabank</a:t>
                      </a:r>
                      <a:r>
                        <a:rPr lang="es-MX" sz="1050" b="0" i="0" u="none" strike="noStrike" dirty="0" smtClean="0">
                          <a:solidFill>
                            <a:srgbClr val="000000"/>
                          </a:solidFill>
                          <a:effectLst/>
                          <a:latin typeface="Arial" panose="020B0604020202020204" pitchFamily="34" charset="0"/>
                        </a:rPr>
                        <a:t> O</a:t>
                      </a:r>
                      <a:endParaRPr lang="es-MX" sz="105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$309,200.00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$10,405.58</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$27,953.83</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$1,727,349.36</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10.25%</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12.20%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216000">
                <a:tc>
                  <a:txBody>
                    <a:bodyPr/>
                    <a:lstStyle/>
                    <a:p>
                      <a:pPr algn="l" fontAlgn="b"/>
                      <a:r>
                        <a:rPr lang="es-MX" sz="1050" b="0" i="0" u="none" strike="noStrike" dirty="0" smtClean="0">
                          <a:solidFill>
                            <a:srgbClr val="000000"/>
                          </a:solidFill>
                          <a:effectLst/>
                          <a:latin typeface="Arial" panose="020B0604020202020204" pitchFamily="34" charset="0"/>
                        </a:rPr>
                        <a:t>Banorte </a:t>
                      </a:r>
                      <a:r>
                        <a:rPr lang="es-MX" sz="1050" b="0" i="0" u="none" strike="noStrike" dirty="0" err="1" smtClean="0">
                          <a:solidFill>
                            <a:srgbClr val="000000"/>
                          </a:solidFill>
                          <a:effectLst/>
                          <a:latin typeface="Arial" panose="020B0604020202020204" pitchFamily="34" charset="0"/>
                        </a:rPr>
                        <a:t>M?S</a:t>
                      </a:r>
                      <a:r>
                        <a:rPr lang="es-MX" sz="1050" b="0" i="0" u="none" strike="noStrike" dirty="0" smtClean="0">
                          <a:solidFill>
                            <a:srgbClr val="000000"/>
                          </a:solidFill>
                          <a:effectLst/>
                          <a:latin typeface="Arial" panose="020B0604020202020204" pitchFamily="34" charset="0"/>
                        </a:rPr>
                        <a:t> Por Menos</a:t>
                      </a:r>
                      <a:endParaRPr lang="es-MX" sz="105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$350,281.00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$10,563.94</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$21,127.89</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$2,162,121.65</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11.30%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14.90%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216000">
                <a:tc>
                  <a:txBody>
                    <a:bodyPr/>
                    <a:lstStyle/>
                    <a:p>
                      <a:pPr algn="l" fontAlgn="b"/>
                      <a:r>
                        <a:rPr lang="es-MX" sz="1050" b="0" i="0" u="none" strike="noStrike" dirty="0" err="1" smtClean="0">
                          <a:solidFill>
                            <a:srgbClr val="000000"/>
                          </a:solidFill>
                          <a:effectLst/>
                          <a:latin typeface="Arial" panose="020B0604020202020204" pitchFamily="34" charset="0"/>
                        </a:rPr>
                        <a:t>Bbva</a:t>
                      </a:r>
                      <a:r>
                        <a:rPr lang="es-MX" sz="1050" b="0" i="0" u="none" strike="noStrike" dirty="0" smtClean="0">
                          <a:solidFill>
                            <a:srgbClr val="000000"/>
                          </a:solidFill>
                          <a:effectLst/>
                          <a:latin typeface="Arial" panose="020B0604020202020204" pitchFamily="34" charset="0"/>
                        </a:rPr>
                        <a:t> Bancomer</a:t>
                      </a:r>
                      <a:endParaRPr lang="es-MX" sz="105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$299,053.00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$10,660.98</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$31,982.94</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$1,883,979.73</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10.50%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12.90%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r h="216000">
                <a:tc>
                  <a:txBody>
                    <a:bodyPr/>
                    <a:lstStyle/>
                    <a:p>
                      <a:pPr algn="l" fontAlgn="b"/>
                      <a:r>
                        <a:rPr lang="es-MX" sz="1050" b="0" i="0" u="none" strike="noStrike" dirty="0" err="1" smtClean="0">
                          <a:solidFill>
                            <a:srgbClr val="000000"/>
                          </a:solidFill>
                          <a:effectLst/>
                          <a:latin typeface="Arial" panose="020B0604020202020204" pitchFamily="34" charset="0"/>
                        </a:rPr>
                        <a:t>Mifel</a:t>
                      </a:r>
                      <a:endParaRPr lang="es-MX" sz="105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$297,825.00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$10,858.21</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$32,473.49</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$1,901,406.95</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10.69%</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13.10%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r h="216000">
                <a:tc>
                  <a:txBody>
                    <a:bodyPr/>
                    <a:lstStyle/>
                    <a:p>
                      <a:pPr algn="l" fontAlgn="b"/>
                      <a:r>
                        <a:rPr lang="es-MX" sz="1050" b="0" i="0" u="none" strike="noStrike" dirty="0" err="1" smtClean="0">
                          <a:solidFill>
                            <a:srgbClr val="000000"/>
                          </a:solidFill>
                          <a:effectLst/>
                          <a:latin typeface="Arial" panose="020B0604020202020204" pitchFamily="34" charset="0"/>
                        </a:rPr>
                        <a:t>Bx</a:t>
                      </a:r>
                      <a:r>
                        <a:rPr lang="es-MX" sz="1050" b="0" i="0" u="none" strike="noStrike" dirty="0" smtClean="0">
                          <a:solidFill>
                            <a:srgbClr val="000000"/>
                          </a:solidFill>
                          <a:effectLst/>
                          <a:latin typeface="Arial" panose="020B0604020202020204" pitchFamily="34" charset="0"/>
                        </a:rPr>
                        <a:t>+</a:t>
                      </a:r>
                      <a:endParaRPr lang="es-MX" sz="105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$295,252.00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$10,943.75</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$36,479.15</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$1,941,054.29</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10.90%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13.70%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11"/>
                  </a:ext>
                </a:extLst>
              </a:tr>
              <a:tr h="216000">
                <a:tc>
                  <a:txBody>
                    <a:bodyPr/>
                    <a:lstStyle/>
                    <a:p>
                      <a:pPr algn="l" fontAlgn="b"/>
                      <a:r>
                        <a:rPr lang="es-MX" sz="1050" b="0" i="0" u="none" strike="noStrike" dirty="0" smtClean="0">
                          <a:solidFill>
                            <a:srgbClr val="000000"/>
                          </a:solidFill>
                          <a:effectLst/>
                          <a:latin typeface="Arial" panose="020B0604020202020204" pitchFamily="34" charset="0"/>
                        </a:rPr>
                        <a:t>Inbursa</a:t>
                      </a:r>
                      <a:endParaRPr lang="es-MX" sz="105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$309,908.80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$11,128.65</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$30,169.02</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$2,003,157.81</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12.00%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14.40%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12"/>
                  </a:ext>
                </a:extLst>
              </a:tr>
              <a:tr h="216000">
                <a:tc>
                  <a:txBody>
                    <a:bodyPr/>
                    <a:lstStyle/>
                    <a:p>
                      <a:pPr algn="l" fontAlgn="b"/>
                      <a:r>
                        <a:rPr lang="es-MX" sz="1050" b="0" i="0" u="none" strike="noStrike" dirty="0" smtClean="0">
                          <a:solidFill>
                            <a:srgbClr val="000000"/>
                          </a:solidFill>
                          <a:effectLst/>
                          <a:latin typeface="Arial" panose="020B0604020202020204" pitchFamily="34" charset="0"/>
                        </a:rPr>
                        <a:t>Hipoteca Personal Santander Pagos Fijos</a:t>
                      </a:r>
                      <a:endParaRPr lang="es-MX" sz="105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$333,795.91</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$11,217.41</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$26,588.63</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$2,046,200.19</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11.59%</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13.90%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13"/>
                  </a:ext>
                </a:extLst>
              </a:tr>
              <a:tr h="216000">
                <a:tc>
                  <a:txBody>
                    <a:bodyPr/>
                    <a:lstStyle/>
                    <a:p>
                      <a:pPr algn="l" fontAlgn="b"/>
                      <a:r>
                        <a:rPr lang="es-MX" sz="1050" b="0" i="0" u="none" strike="noStrike" dirty="0" smtClean="0">
                          <a:solidFill>
                            <a:srgbClr val="000000"/>
                          </a:solidFill>
                          <a:effectLst/>
                          <a:latin typeface="Arial" panose="020B0604020202020204" pitchFamily="34" charset="0"/>
                        </a:rPr>
                        <a:t>Banorte Fuerte</a:t>
                      </a:r>
                      <a:endParaRPr lang="es-MX" sz="105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$339,631.00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$11,344.89</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$22,689.77</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$2,036,874.36</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11.00%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14.50%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14"/>
                  </a:ext>
                </a:extLst>
              </a:tr>
              <a:tr h="216000">
                <a:tc>
                  <a:txBody>
                    <a:bodyPr/>
                    <a:lstStyle/>
                    <a:p>
                      <a:pPr algn="l" fontAlgn="b"/>
                      <a:r>
                        <a:rPr lang="es-MX" sz="1050" b="0" i="0" u="none" strike="noStrike" dirty="0" smtClean="0">
                          <a:solidFill>
                            <a:srgbClr val="000000"/>
                          </a:solidFill>
                          <a:effectLst/>
                          <a:latin typeface="Arial" panose="020B0604020202020204" pitchFamily="34" charset="0"/>
                        </a:rPr>
                        <a:t>Afirme</a:t>
                      </a:r>
                      <a:endParaRPr lang="es-MX" sz="105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$306,181.00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$11,557.90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$21,587.38</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$2,082,896.12</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11.60%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15.10%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15"/>
                  </a:ext>
                </a:extLst>
              </a:tr>
              <a:tr h="216000">
                <a:tc>
                  <a:txBody>
                    <a:bodyPr/>
                    <a:lstStyle/>
                    <a:p>
                      <a:pPr algn="l" fontAlgn="b"/>
                      <a:r>
                        <a:rPr lang="es-MX" sz="1050" b="0" i="0" u="none" strike="noStrike" dirty="0" err="1" smtClean="0">
                          <a:solidFill>
                            <a:srgbClr val="000000"/>
                          </a:solidFill>
                          <a:effectLst/>
                          <a:latin typeface="Arial" panose="020B0604020202020204" pitchFamily="34" charset="0"/>
                        </a:rPr>
                        <a:t>Bajio</a:t>
                      </a:r>
                      <a:endParaRPr lang="es-MX" sz="105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$298,070.00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$11,680.61</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$33,373.17</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$1,993,308.02</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11.99%</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14.10%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16"/>
                  </a:ext>
                </a:extLst>
              </a:tr>
              <a:tr h="216000">
                <a:tc>
                  <a:txBody>
                    <a:bodyPr/>
                    <a:lstStyle/>
                    <a:p>
                      <a:pPr algn="l" fontAlgn="b"/>
                      <a:r>
                        <a:rPr lang="es-MX" sz="1050" b="0" i="0" u="none" strike="noStrike" dirty="0" err="1" smtClean="0">
                          <a:solidFill>
                            <a:srgbClr val="000000"/>
                          </a:solidFill>
                          <a:effectLst/>
                          <a:latin typeface="Arial" panose="020B0604020202020204" pitchFamily="34" charset="0"/>
                        </a:rPr>
                        <a:t>Banregio</a:t>
                      </a:r>
                      <a:endParaRPr lang="es-MX" sz="1050" b="0" i="0" u="none" strike="noStrike" dirty="0">
                        <a:solidFill>
                          <a:srgbClr val="000000"/>
                        </a:solidFill>
                        <a:effectLst/>
                        <a:latin typeface="Arial" panose="020B0604020202020204" pitchFamily="34" charset="0"/>
                      </a:endParaRPr>
                    </a:p>
                  </a:txBody>
                  <a:tcPr marL="9525" marR="9525" marT="9525"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$288,993.88</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$11,996.14</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$27,591.12</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a:solidFill>
                            <a:srgbClr val="000000"/>
                          </a:solidFill>
                          <a:effectLst/>
                          <a:latin typeface="Arial" panose="020B0604020202020204" pitchFamily="34" charset="0"/>
                        </a:rPr>
                        <a:t>$2,118,455.29</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13.00%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tc>
                  <a:txBody>
                    <a:bodyPr/>
                    <a:lstStyle/>
                    <a:p>
                      <a:pPr algn="ctr" fontAlgn="b"/>
                      <a:r>
                        <a:rPr lang="es-MX" sz="1050" b="0" i="0" u="none" strike="noStrike" dirty="0">
                          <a:solidFill>
                            <a:srgbClr val="000000"/>
                          </a:solidFill>
                          <a:effectLst/>
                          <a:latin typeface="Arial" panose="020B0604020202020204" pitchFamily="34" charset="0"/>
                        </a:rPr>
                        <a:t>15.70%</a:t>
                      </a:r>
                    </a:p>
                  </a:txBody>
                  <a:tcPr marL="9525" marR="9525" marT="9525"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17"/>
                  </a:ext>
                </a:extLst>
              </a:tr>
            </a:tbl>
          </a:graphicData>
        </a:graphic>
      </p:graphicFrame>
    </p:spTree>
    <p:extLst>
      <p:ext uri="{BB962C8B-B14F-4D97-AF65-F5344CB8AC3E}">
        <p14:creationId xmlns:p14="http://schemas.microsoft.com/office/powerpoint/2010/main" val="28093101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p:txBody>
          <a:bodyPr/>
          <a:lstStyle/>
          <a:p>
            <a:r>
              <a:rPr lang="es-ES" sz="1200" dirty="0"/>
              <a:t>Comparativo de Préstamo Hipotecario con mercado abierto</a:t>
            </a:r>
          </a:p>
          <a:p>
            <a:endParaRPr lang="es-MX" sz="1200" dirty="0"/>
          </a:p>
        </p:txBody>
      </p:sp>
      <p:sp>
        <p:nvSpPr>
          <p:cNvPr id="3" name="Marcador de texto 2"/>
          <p:cNvSpPr>
            <a:spLocks noGrp="1"/>
          </p:cNvSpPr>
          <p:nvPr>
            <p:ph type="body" sz="quarter" idx="14"/>
          </p:nvPr>
        </p:nvSpPr>
        <p:spPr/>
        <p:txBody>
          <a:bodyPr/>
          <a:lstStyle/>
          <a:p>
            <a:pPr marL="0" indent="0">
              <a:buNone/>
            </a:pPr>
            <a:r>
              <a:rPr lang="es-MX" sz="1400" dirty="0" smtClean="0"/>
              <a:t>Comparativo del mercado</a:t>
            </a:r>
            <a:endParaRPr lang="es-MX" sz="1400" dirty="0"/>
          </a:p>
        </p:txBody>
      </p:sp>
      <p:sp>
        <p:nvSpPr>
          <p:cNvPr id="4" name="Marcador de texto 3"/>
          <p:cNvSpPr>
            <a:spLocks noGrp="1"/>
          </p:cNvSpPr>
          <p:nvPr>
            <p:ph type="body" sz="quarter" idx="15"/>
          </p:nvPr>
        </p:nvSpPr>
        <p:spPr>
          <a:xfrm>
            <a:off x="260352" y="1554485"/>
            <a:ext cx="5922962" cy="6837363"/>
          </a:xfrm>
        </p:spPr>
        <p:txBody>
          <a:bodyPr/>
          <a:lstStyle/>
          <a:p>
            <a:r>
              <a:rPr lang="es-ES" sz="1300" dirty="0" smtClean="0"/>
              <a:t>Los mejores productos son:</a:t>
            </a:r>
          </a:p>
        </p:txBody>
      </p:sp>
      <p:graphicFrame>
        <p:nvGraphicFramePr>
          <p:cNvPr id="6" name="Tabla 5"/>
          <p:cNvGraphicFramePr>
            <a:graphicFrameLocks noGrp="1"/>
          </p:cNvGraphicFramePr>
          <p:nvPr>
            <p:extLst>
              <p:ext uri="{D42A27DB-BD31-4B8C-83A1-F6EECF244321}">
                <p14:modId xmlns:p14="http://schemas.microsoft.com/office/powerpoint/2010/main" val="2070847941"/>
              </p:ext>
            </p:extLst>
          </p:nvPr>
        </p:nvGraphicFramePr>
        <p:xfrm>
          <a:off x="173076" y="1954049"/>
          <a:ext cx="6535701" cy="3415392"/>
        </p:xfrm>
        <a:graphic>
          <a:graphicData uri="http://schemas.openxmlformats.org/drawingml/2006/table">
            <a:tbl>
              <a:tblPr/>
              <a:tblGrid>
                <a:gridCol w="1328009">
                  <a:extLst>
                    <a:ext uri="{9D8B030D-6E8A-4147-A177-3AD203B41FA5}">
                      <a16:colId xmlns:a16="http://schemas.microsoft.com/office/drawing/2014/main" val="20000"/>
                    </a:ext>
                  </a:extLst>
                </a:gridCol>
                <a:gridCol w="928420">
                  <a:extLst>
                    <a:ext uri="{9D8B030D-6E8A-4147-A177-3AD203B41FA5}">
                      <a16:colId xmlns:a16="http://schemas.microsoft.com/office/drawing/2014/main" val="20001"/>
                    </a:ext>
                  </a:extLst>
                </a:gridCol>
                <a:gridCol w="800363">
                  <a:extLst>
                    <a:ext uri="{9D8B030D-6E8A-4147-A177-3AD203B41FA5}">
                      <a16:colId xmlns:a16="http://schemas.microsoft.com/office/drawing/2014/main" val="20002"/>
                    </a:ext>
                  </a:extLst>
                </a:gridCol>
                <a:gridCol w="1028021">
                  <a:extLst>
                    <a:ext uri="{9D8B030D-6E8A-4147-A177-3AD203B41FA5}">
                      <a16:colId xmlns:a16="http://schemas.microsoft.com/office/drawing/2014/main" val="20003"/>
                    </a:ext>
                  </a:extLst>
                </a:gridCol>
                <a:gridCol w="882179">
                  <a:extLst>
                    <a:ext uri="{9D8B030D-6E8A-4147-A177-3AD203B41FA5}">
                      <a16:colId xmlns:a16="http://schemas.microsoft.com/office/drawing/2014/main" val="20004"/>
                    </a:ext>
                  </a:extLst>
                </a:gridCol>
                <a:gridCol w="751746">
                  <a:extLst>
                    <a:ext uri="{9D8B030D-6E8A-4147-A177-3AD203B41FA5}">
                      <a16:colId xmlns:a16="http://schemas.microsoft.com/office/drawing/2014/main" val="20005"/>
                    </a:ext>
                  </a:extLst>
                </a:gridCol>
                <a:gridCol w="816963">
                  <a:extLst>
                    <a:ext uri="{9D8B030D-6E8A-4147-A177-3AD203B41FA5}">
                      <a16:colId xmlns:a16="http://schemas.microsoft.com/office/drawing/2014/main" val="20006"/>
                    </a:ext>
                  </a:extLst>
                </a:gridCol>
              </a:tblGrid>
              <a:tr h="569232">
                <a:tc>
                  <a:txBody>
                    <a:bodyPr/>
                    <a:lstStyle/>
                    <a:p>
                      <a:pPr algn="ctr" rtl="0" fontAlgn="ctr"/>
                      <a:r>
                        <a:rPr lang="es-MX" sz="1100" b="1" i="0" u="none" strike="noStrike" dirty="0" smtClean="0">
                          <a:solidFill>
                            <a:srgbClr val="FFFFFF"/>
                          </a:solidFill>
                          <a:effectLst/>
                          <a:latin typeface="Microsoft YaHei" panose="020B0503020204020204" pitchFamily="34" charset="-122"/>
                          <a:ea typeface="Microsoft YaHei" panose="020B0503020204020204" pitchFamily="34" charset="-122"/>
                        </a:rPr>
                        <a:t>Institución</a:t>
                      </a:r>
                      <a:endParaRPr lang="es-MX" sz="1100" b="1" i="0" u="none" strike="noStrike" dirty="0">
                        <a:solidFill>
                          <a:srgbClr val="FFFFFF"/>
                        </a:solidFill>
                        <a:effectLst/>
                        <a:latin typeface="Microsoft YaHei" panose="020B0503020204020204" pitchFamily="34" charset="-122"/>
                        <a:ea typeface="Microsoft YaHei" panose="020B0503020204020204" pitchFamily="34" charset="-122"/>
                      </a:endParaRP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E56A0"/>
                    </a:solidFill>
                  </a:tcPr>
                </a:tc>
                <a:tc>
                  <a:txBody>
                    <a:bodyPr/>
                    <a:lstStyle/>
                    <a:p>
                      <a:pPr algn="ctr" rtl="0" fontAlgn="ctr"/>
                      <a:r>
                        <a:rPr lang="es-MX" sz="1100" b="1" i="0" u="none" strike="noStrike" dirty="0">
                          <a:solidFill>
                            <a:srgbClr val="FFFFFF"/>
                          </a:solidFill>
                          <a:effectLst/>
                          <a:latin typeface="Microsoft YaHei" panose="020B0503020204020204" pitchFamily="34" charset="-122"/>
                          <a:ea typeface="Microsoft YaHei" panose="020B0503020204020204" pitchFamily="34" charset="-122"/>
                        </a:rPr>
                        <a:t>Desembolso inicial</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E56A0"/>
                    </a:solidFill>
                  </a:tcPr>
                </a:tc>
                <a:tc>
                  <a:txBody>
                    <a:bodyPr/>
                    <a:lstStyle/>
                    <a:p>
                      <a:pPr algn="ctr" rtl="0" fontAlgn="ctr"/>
                      <a:r>
                        <a:rPr lang="es-MX" sz="1100" b="1" i="0" u="none" strike="noStrike" dirty="0">
                          <a:solidFill>
                            <a:srgbClr val="FFFFFF"/>
                          </a:solidFill>
                          <a:effectLst/>
                          <a:latin typeface="Microsoft YaHei" panose="020B0503020204020204" pitchFamily="34" charset="-122"/>
                          <a:ea typeface="Microsoft YaHei" panose="020B0503020204020204" pitchFamily="34" charset="-122"/>
                        </a:rPr>
                        <a:t>Pago Mensual</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6E56A0"/>
                    </a:solidFill>
                  </a:tcPr>
                </a:tc>
                <a:tc>
                  <a:txBody>
                    <a:bodyPr/>
                    <a:lstStyle/>
                    <a:p>
                      <a:pPr algn="ctr" rtl="0" fontAlgn="ctr"/>
                      <a:r>
                        <a:rPr lang="es-MX" sz="1100" b="1" i="0" u="none" strike="noStrike">
                          <a:solidFill>
                            <a:srgbClr val="FFFFFF"/>
                          </a:solidFill>
                          <a:effectLst/>
                          <a:latin typeface="Microsoft YaHei" panose="020B0503020204020204" pitchFamily="34" charset="-122"/>
                          <a:ea typeface="Microsoft YaHei" panose="020B0503020204020204" pitchFamily="34" charset="-122"/>
                        </a:rPr>
                        <a:t>Ingresos a Comprobar</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E56A0"/>
                    </a:solidFill>
                  </a:tcPr>
                </a:tc>
                <a:tc>
                  <a:txBody>
                    <a:bodyPr/>
                    <a:lstStyle/>
                    <a:p>
                      <a:pPr algn="ctr" rtl="0" fontAlgn="ctr"/>
                      <a:r>
                        <a:rPr lang="es-MX" sz="1100" b="1" i="0" u="none" strike="noStrike">
                          <a:solidFill>
                            <a:srgbClr val="FFFFFF"/>
                          </a:solidFill>
                          <a:effectLst/>
                          <a:latin typeface="Microsoft YaHei" panose="020B0503020204020204" pitchFamily="34" charset="-122"/>
                          <a:ea typeface="Microsoft YaHei" panose="020B0503020204020204" pitchFamily="34" charset="-122"/>
                        </a:rPr>
                        <a:t>Pago Total</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E56A0"/>
                    </a:solidFill>
                  </a:tcPr>
                </a:tc>
                <a:tc>
                  <a:txBody>
                    <a:bodyPr/>
                    <a:lstStyle/>
                    <a:p>
                      <a:pPr algn="ctr" rtl="0" fontAlgn="ctr"/>
                      <a:r>
                        <a:rPr lang="es-MX" sz="1100" b="1" i="0" u="none" strike="noStrike">
                          <a:solidFill>
                            <a:srgbClr val="FFFFFF"/>
                          </a:solidFill>
                          <a:effectLst/>
                          <a:latin typeface="Microsoft YaHei" panose="020B0503020204020204" pitchFamily="34" charset="-122"/>
                          <a:ea typeface="Microsoft YaHei" panose="020B0503020204020204" pitchFamily="34" charset="-122"/>
                        </a:rPr>
                        <a:t>Tasa de Interés</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E56A0"/>
                    </a:solidFill>
                  </a:tcPr>
                </a:tc>
                <a:tc>
                  <a:txBody>
                    <a:bodyPr/>
                    <a:lstStyle/>
                    <a:p>
                      <a:pPr algn="ctr" rtl="0" fontAlgn="ctr"/>
                      <a:r>
                        <a:rPr lang="es-MX" sz="1100" b="1" i="0" u="none" strike="noStrike">
                          <a:solidFill>
                            <a:srgbClr val="FFFFFF"/>
                          </a:solidFill>
                          <a:effectLst/>
                          <a:latin typeface="Microsoft YaHei" panose="020B0503020204020204" pitchFamily="34" charset="-122"/>
                          <a:ea typeface="Microsoft YaHei" panose="020B0503020204020204" pitchFamily="34" charset="-122"/>
                        </a:rPr>
                        <a:t>CAT</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6E56A0"/>
                    </a:solidFill>
                  </a:tcPr>
                </a:tc>
                <a:extLst>
                  <a:ext uri="{0D108BD9-81ED-4DB2-BD59-A6C34878D82A}">
                    <a16:rowId xmlns:a16="http://schemas.microsoft.com/office/drawing/2014/main" val="10000"/>
                  </a:ext>
                </a:extLst>
              </a:tr>
              <a:tr h="569232">
                <a:tc>
                  <a:txBody>
                    <a:bodyPr/>
                    <a:lstStyle/>
                    <a:p>
                      <a:pPr algn="l"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BANAMEX</a:t>
                      </a:r>
                    </a:p>
                    <a:p>
                      <a:pPr algn="l"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Hipoteca Perfiles Banamex</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Microsoft YaHei" panose="020B0503020204020204" pitchFamily="34" charset="-122"/>
                          <a:ea typeface="Microsoft YaHei" panose="020B0503020204020204" pitchFamily="34" charset="-122"/>
                        </a:rPr>
                        <a:t>$286,220</a:t>
                      </a:r>
                    </a:p>
                  </a:txBody>
                  <a:tcPr marL="3936" marR="3936" marT="3936" marB="0" anchor="ctr">
                    <a:lnL w="6350" cap="flat" cmpd="sng" algn="ctr">
                      <a:solidFill>
                        <a:srgbClr val="BFBFBF"/>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$9,672</a:t>
                      </a:r>
                    </a:p>
                  </a:txBody>
                  <a:tcPr marL="3936" marR="3936" marT="393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algn="ctr" fontAlgn="ctr"/>
                      <a:r>
                        <a:rPr lang="es-MX" sz="1100" b="0" i="0" u="none" strike="noStrike">
                          <a:solidFill>
                            <a:srgbClr val="000000"/>
                          </a:solidFill>
                          <a:effectLst/>
                          <a:latin typeface="Microsoft YaHei" panose="020B0503020204020204" pitchFamily="34" charset="-122"/>
                          <a:ea typeface="Microsoft YaHei" panose="020B0503020204020204" pitchFamily="34" charset="-122"/>
                        </a:rPr>
                        <a:t>$27,635</a:t>
                      </a:r>
                    </a:p>
                  </a:txBody>
                  <a:tcPr marL="3936" marR="3936" marT="3936" marB="0" anchor="ctr">
                    <a:lnL w="12700" cap="flat" cmpd="sng" algn="ctr">
                      <a:solidFill>
                        <a:schemeClr val="bg1">
                          <a:lumMod val="75000"/>
                        </a:schemeClr>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Microsoft YaHei" panose="020B0503020204020204" pitchFamily="34" charset="-122"/>
                          <a:ea typeface="Microsoft YaHei" panose="020B0503020204020204" pitchFamily="34" charset="-122"/>
                        </a:rPr>
                        <a:t>$1,710,730</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ctr" fontAlgn="ctr"/>
                      <a:r>
                        <a:rPr lang="es-MX" sz="1100" b="0" i="0" u="none" strike="noStrike">
                          <a:solidFill>
                            <a:srgbClr val="000000"/>
                          </a:solidFill>
                          <a:effectLst/>
                          <a:latin typeface="Microsoft YaHei" panose="020B0503020204020204" pitchFamily="34" charset="-122"/>
                          <a:ea typeface="Microsoft YaHei" panose="020B0503020204020204" pitchFamily="34" charset="-122"/>
                        </a:rPr>
                        <a:t>9.25%</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ctr" fontAlgn="ctr"/>
                      <a:r>
                        <a:rPr lang="es-MX" sz="1100" b="0" i="0" u="none" strike="noStrike">
                          <a:solidFill>
                            <a:srgbClr val="000000"/>
                          </a:solidFill>
                          <a:effectLst/>
                          <a:latin typeface="Microsoft YaHei" panose="020B0503020204020204" pitchFamily="34" charset="-122"/>
                          <a:ea typeface="Microsoft YaHei" panose="020B0503020204020204" pitchFamily="34" charset="-122"/>
                        </a:rPr>
                        <a:t>11.20%</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extLst>
                  <a:ext uri="{0D108BD9-81ED-4DB2-BD59-A6C34878D82A}">
                    <a16:rowId xmlns:a16="http://schemas.microsoft.com/office/drawing/2014/main" val="10001"/>
                  </a:ext>
                </a:extLst>
              </a:tr>
              <a:tr h="569232">
                <a:tc>
                  <a:txBody>
                    <a:bodyPr/>
                    <a:lstStyle/>
                    <a:p>
                      <a:pPr algn="l" fontAlgn="ctr"/>
                      <a:r>
                        <a:rPr lang="es-MX" sz="1100" b="0" i="0" u="none" strike="noStrike" dirty="0" smtClean="0">
                          <a:solidFill>
                            <a:srgbClr val="000000"/>
                          </a:solidFill>
                          <a:effectLst/>
                          <a:latin typeface="Microsoft YaHei" panose="020B0503020204020204" pitchFamily="34" charset="-122"/>
                          <a:ea typeface="Microsoft YaHei" panose="020B0503020204020204" pitchFamily="34" charset="-122"/>
                        </a:rPr>
                        <a:t>HSBC PAGOS FIJOS</a:t>
                      </a:r>
                    </a:p>
                    <a:p>
                      <a:pPr algn="l" fontAlgn="ctr"/>
                      <a:r>
                        <a:rPr lang="es-ES" sz="1100" b="0" i="0" u="none" strike="noStrike" dirty="0" smtClean="0">
                          <a:solidFill>
                            <a:srgbClr val="000000"/>
                          </a:solidFill>
                          <a:effectLst/>
                          <a:latin typeface="Microsoft YaHei" panose="020B0503020204020204" pitchFamily="34" charset="-122"/>
                          <a:ea typeface="Microsoft YaHei" panose="020B0503020204020204" pitchFamily="34" charset="-122"/>
                        </a:rPr>
                        <a:t>PAGO BAJO para clientes PREMIER</a:t>
                      </a:r>
                      <a:endParaRPr lang="es-ES" sz="1100" b="0" i="0" u="none" strike="noStrike" dirty="0">
                        <a:solidFill>
                          <a:srgbClr val="000000"/>
                        </a:solidFill>
                        <a:effectLst/>
                        <a:latin typeface="Microsoft YaHei" panose="020B0503020204020204" pitchFamily="34" charset="-122"/>
                        <a:ea typeface="Microsoft YaHei" panose="020B0503020204020204" pitchFamily="34" charset="-122"/>
                      </a:endParaRP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$306,870</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Microsoft YaHei" panose="020B0503020204020204" pitchFamily="34" charset="-122"/>
                          <a:ea typeface="Microsoft YaHei" panose="020B0503020204020204" pitchFamily="34" charset="-122"/>
                        </a:rPr>
                        <a:t>$10,342</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ctr"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$29,549</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$1,836,741</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ctr" fontAlgn="ctr"/>
                      <a:r>
                        <a:rPr lang="es-MX" sz="1100" b="0" i="0" u="none" strike="noStrike">
                          <a:solidFill>
                            <a:srgbClr val="000000"/>
                          </a:solidFill>
                          <a:effectLst/>
                          <a:latin typeface="Microsoft YaHei" panose="020B0503020204020204" pitchFamily="34" charset="-122"/>
                          <a:ea typeface="Microsoft YaHei" panose="020B0503020204020204" pitchFamily="34" charset="-122"/>
                        </a:rPr>
                        <a:t>10.00%</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ctr" fontAlgn="ctr"/>
                      <a:r>
                        <a:rPr lang="es-MX" sz="1100" b="0" i="0" u="none" strike="noStrike">
                          <a:solidFill>
                            <a:srgbClr val="000000"/>
                          </a:solidFill>
                          <a:effectLst/>
                          <a:latin typeface="Microsoft YaHei" panose="020B0503020204020204" pitchFamily="34" charset="-122"/>
                          <a:ea typeface="Microsoft YaHei" panose="020B0503020204020204" pitchFamily="34" charset="-122"/>
                        </a:rPr>
                        <a:t>12.50%</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extLst>
                  <a:ext uri="{0D108BD9-81ED-4DB2-BD59-A6C34878D82A}">
                    <a16:rowId xmlns:a16="http://schemas.microsoft.com/office/drawing/2014/main" val="10002"/>
                  </a:ext>
                </a:extLst>
              </a:tr>
              <a:tr h="569232">
                <a:tc>
                  <a:txBody>
                    <a:bodyPr/>
                    <a:lstStyle/>
                    <a:p>
                      <a:pPr algn="l" fontAlgn="ctr"/>
                      <a:r>
                        <a:rPr lang="es-MX" sz="1100" b="0" i="0" u="none" strike="noStrike" dirty="0" err="1">
                          <a:solidFill>
                            <a:srgbClr val="000000"/>
                          </a:solidFill>
                          <a:effectLst/>
                          <a:latin typeface="Microsoft YaHei" panose="020B0503020204020204" pitchFamily="34" charset="-122"/>
                          <a:ea typeface="Microsoft YaHei" panose="020B0503020204020204" pitchFamily="34" charset="-122"/>
                        </a:rPr>
                        <a:t>SCOTIABANK</a:t>
                      </a: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 O</a:t>
                      </a:r>
                    </a:p>
                    <a:p>
                      <a:pPr algn="l"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Pagos Oportunos</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$309,200</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$10,406</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$27,954</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$1,727,349</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ctr" fontAlgn="ctr"/>
                      <a:r>
                        <a:rPr lang="es-MX" sz="1100" b="0" i="0" u="none" strike="noStrike">
                          <a:solidFill>
                            <a:srgbClr val="000000"/>
                          </a:solidFill>
                          <a:effectLst/>
                          <a:latin typeface="Microsoft YaHei" panose="020B0503020204020204" pitchFamily="34" charset="-122"/>
                          <a:ea typeface="Microsoft YaHei" panose="020B0503020204020204" pitchFamily="34" charset="-122"/>
                        </a:rPr>
                        <a:t>10.25%</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ctr" fontAlgn="ctr"/>
                      <a:r>
                        <a:rPr lang="es-MX" sz="1100" b="0" i="0" u="none" strike="noStrike">
                          <a:solidFill>
                            <a:srgbClr val="000000"/>
                          </a:solidFill>
                          <a:effectLst/>
                          <a:latin typeface="Microsoft YaHei" panose="020B0503020204020204" pitchFamily="34" charset="-122"/>
                          <a:ea typeface="Microsoft YaHei" panose="020B0503020204020204" pitchFamily="34" charset="-122"/>
                        </a:rPr>
                        <a:t>12.20%</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extLst>
                  <a:ext uri="{0D108BD9-81ED-4DB2-BD59-A6C34878D82A}">
                    <a16:rowId xmlns:a16="http://schemas.microsoft.com/office/drawing/2014/main" val="10003"/>
                  </a:ext>
                </a:extLst>
              </a:tr>
              <a:tr h="569232">
                <a:tc>
                  <a:txBody>
                    <a:bodyPr/>
                    <a:lstStyle/>
                    <a:p>
                      <a:pPr algn="l" fontAlgn="b"/>
                      <a:r>
                        <a:rPr lang="es-MX" sz="1100" b="0" i="0" u="none" strike="noStrike" dirty="0" smtClean="0">
                          <a:solidFill>
                            <a:srgbClr val="000000"/>
                          </a:solidFill>
                          <a:effectLst/>
                          <a:latin typeface="Microsoft YaHei" panose="020B0503020204020204" pitchFamily="34" charset="-122"/>
                          <a:ea typeface="Microsoft YaHei" panose="020B0503020204020204" pitchFamily="34" charset="-122"/>
                        </a:rPr>
                        <a:t>IPEJAL Tasa </a:t>
                      </a: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Fija</a:t>
                      </a:r>
                    </a:p>
                  </a:txBody>
                  <a:tcPr marL="3936" marR="3936" marT="393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fontAlgn="ctr"/>
                      <a:r>
                        <a:rPr lang="es-MX" sz="1100" b="0" i="0" u="none" strike="noStrike" dirty="0" smtClean="0">
                          <a:solidFill>
                            <a:srgbClr val="000000"/>
                          </a:solidFill>
                          <a:effectLst/>
                          <a:latin typeface="Microsoft YaHei" panose="020B0503020204020204" pitchFamily="34" charset="-122"/>
                          <a:ea typeface="Microsoft YaHei" panose="020B0503020204020204" pitchFamily="34" charset="-122"/>
                        </a:rPr>
                        <a:t>$44,632</a:t>
                      </a: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 </a:t>
                      </a:r>
                    </a:p>
                  </a:txBody>
                  <a:tcPr marL="3936" marR="3936" marT="3936" marB="0" anchor="ctr">
                    <a:lnL w="12700" cap="flat" cmpd="sng" algn="ctr">
                      <a:solidFill>
                        <a:schemeClr val="bg1">
                          <a:lumMod val="75000"/>
                        </a:schemeClr>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$10,670</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$24,000</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$1,849,939</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11.68%</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s-MX" sz="1100" b="0" i="0" u="none" strike="noStrike">
                          <a:solidFill>
                            <a:srgbClr val="000000"/>
                          </a:solidFill>
                          <a:effectLst/>
                          <a:latin typeface="Microsoft YaHei" panose="020B0503020204020204" pitchFamily="34" charset="-122"/>
                          <a:ea typeface="Microsoft YaHei" panose="020B0503020204020204" pitchFamily="34" charset="-122"/>
                        </a:rPr>
                        <a:t>13.14%</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0004"/>
                  </a:ext>
                </a:extLst>
              </a:tr>
              <a:tr h="569232">
                <a:tc>
                  <a:txBody>
                    <a:bodyPr/>
                    <a:lstStyle/>
                    <a:p>
                      <a:pPr algn="l" fontAlgn="b"/>
                      <a:r>
                        <a:rPr lang="es-MX" sz="1100" b="0" i="0" u="none" strike="noStrike" dirty="0" smtClean="0">
                          <a:solidFill>
                            <a:srgbClr val="000000"/>
                          </a:solidFill>
                          <a:effectLst/>
                          <a:latin typeface="Microsoft YaHei" panose="020B0503020204020204" pitchFamily="34" charset="-122"/>
                          <a:ea typeface="Microsoft YaHei" panose="020B0503020204020204" pitchFamily="34" charset="-122"/>
                        </a:rPr>
                        <a:t>IPEJAL Pago </a:t>
                      </a: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Creciente</a:t>
                      </a:r>
                    </a:p>
                  </a:txBody>
                  <a:tcPr marL="3936" marR="3936" marT="393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0" marR="0" indent="0" algn="ctr" defTabSz="385753" rtl="0" eaLnBrk="1" fontAlgn="ctr" latinLnBrk="0" hangingPunct="1">
                        <a:lnSpc>
                          <a:spcPct val="100000"/>
                        </a:lnSpc>
                        <a:spcBef>
                          <a:spcPts val="0"/>
                        </a:spcBef>
                        <a:spcAft>
                          <a:spcPts val="0"/>
                        </a:spcAft>
                        <a:buClrTx/>
                        <a:buSzTx/>
                        <a:buFontTx/>
                        <a:buNone/>
                        <a:tabLst/>
                        <a:defRPr/>
                      </a:pP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 </a:t>
                      </a:r>
                      <a:r>
                        <a:rPr lang="es-MX" sz="1100" b="0" i="0" u="none" strike="noStrike" dirty="0" smtClean="0">
                          <a:solidFill>
                            <a:srgbClr val="000000"/>
                          </a:solidFill>
                          <a:effectLst/>
                          <a:latin typeface="Microsoft YaHei" panose="020B0503020204020204" pitchFamily="34" charset="-122"/>
                          <a:ea typeface="Microsoft YaHei" panose="020B0503020204020204" pitchFamily="34" charset="-122"/>
                        </a:rPr>
                        <a:t>$44,632 </a:t>
                      </a:r>
                    </a:p>
                  </a:txBody>
                  <a:tcPr marL="3936" marR="3936" marT="3936" marB="0" anchor="ctr">
                    <a:lnL w="12700" cap="flat" cmpd="sng" algn="ctr">
                      <a:solidFill>
                        <a:schemeClr val="bg1">
                          <a:lumMod val="75000"/>
                        </a:schemeClr>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$8,224</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ctr" fontAlgn="ctr"/>
                      <a:r>
                        <a:rPr lang="es-MX" sz="1100" b="0" i="0" u="none" strike="noStrike">
                          <a:solidFill>
                            <a:srgbClr val="000000"/>
                          </a:solidFill>
                          <a:effectLst/>
                          <a:latin typeface="Microsoft YaHei" panose="020B0503020204020204" pitchFamily="34" charset="-122"/>
                          <a:ea typeface="Microsoft YaHei" panose="020B0503020204020204" pitchFamily="34" charset="-122"/>
                        </a:rPr>
                        <a:t>$18,250</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noFill/>
                  </a:tcPr>
                </a:tc>
                <a:tc>
                  <a:txBody>
                    <a:bodyPr/>
                    <a:lstStyle/>
                    <a:p>
                      <a:pPr algn="ctr"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$1,922,509</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7.00%</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s-MX" sz="1100" b="0" i="0" u="none" strike="noStrike" dirty="0">
                          <a:solidFill>
                            <a:srgbClr val="000000"/>
                          </a:solidFill>
                          <a:effectLst/>
                          <a:latin typeface="Microsoft YaHei" panose="020B0503020204020204" pitchFamily="34" charset="-122"/>
                          <a:ea typeface="Microsoft YaHei" panose="020B0503020204020204" pitchFamily="34" charset="-122"/>
                        </a:rPr>
                        <a:t>12.25%</a:t>
                      </a:r>
                    </a:p>
                  </a:txBody>
                  <a:tcPr marL="3936" marR="3936" marT="3936"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8" name="Rectángulo 7"/>
          <p:cNvSpPr/>
          <p:nvPr/>
        </p:nvSpPr>
        <p:spPr>
          <a:xfrm>
            <a:off x="163903" y="5544359"/>
            <a:ext cx="6544874" cy="2800767"/>
          </a:xfrm>
          <a:prstGeom prst="rect">
            <a:avLst/>
          </a:prstGeom>
        </p:spPr>
        <p:txBody>
          <a:bodyPr wrap="square">
            <a:spAutoFit/>
          </a:bodyPr>
          <a:lstStyle/>
          <a:p>
            <a:pPr algn="just" fontAlgn="ctr"/>
            <a:r>
              <a:rPr lang="es-MX" sz="1100" dirty="0" smtClean="0">
                <a:solidFill>
                  <a:srgbClr val="000000"/>
                </a:solidFill>
                <a:latin typeface="Microsoft YaHei" panose="020B0503020204020204" pitchFamily="34" charset="-122"/>
                <a:ea typeface="Microsoft YaHei" panose="020B0503020204020204" pitchFamily="34" charset="-122"/>
              </a:rPr>
              <a:t>BANAMEX - Hipoteca </a:t>
            </a:r>
            <a:r>
              <a:rPr lang="es-MX" sz="1100" dirty="0">
                <a:solidFill>
                  <a:srgbClr val="000000"/>
                </a:solidFill>
                <a:latin typeface="Microsoft YaHei" panose="020B0503020204020204" pitchFamily="34" charset="-122"/>
                <a:ea typeface="Microsoft YaHei" panose="020B0503020204020204" pitchFamily="34" charset="-122"/>
              </a:rPr>
              <a:t>Perfiles </a:t>
            </a:r>
            <a:r>
              <a:rPr lang="es-MX" sz="1100" dirty="0" smtClean="0">
                <a:solidFill>
                  <a:srgbClr val="000000"/>
                </a:solidFill>
                <a:latin typeface="Microsoft YaHei" panose="020B0503020204020204" pitchFamily="34" charset="-122"/>
                <a:ea typeface="Microsoft YaHei" panose="020B0503020204020204" pitchFamily="34" charset="-122"/>
              </a:rPr>
              <a:t>Banamex. </a:t>
            </a:r>
            <a:r>
              <a:rPr lang="es-ES" sz="1100" dirty="0" smtClean="0">
                <a:latin typeface="Microsoft YaHei" panose="020B0503020204020204" pitchFamily="34" charset="-122"/>
                <a:ea typeface="Microsoft YaHei" panose="020B0503020204020204" pitchFamily="34" charset="-122"/>
              </a:rPr>
              <a:t> La </a:t>
            </a:r>
            <a:r>
              <a:rPr lang="es-ES" sz="1100" dirty="0">
                <a:latin typeface="Microsoft YaHei" panose="020B0503020204020204" pitchFamily="34" charset="-122"/>
                <a:ea typeface="Microsoft YaHei" panose="020B0503020204020204" pitchFamily="34" charset="-122"/>
              </a:rPr>
              <a:t>tasa de interés definitiva se establecerá con base en el resultado del estudio de crédito, y te será informada por tu asesor hipotecario. </a:t>
            </a:r>
            <a:r>
              <a:rPr lang="es-ES" sz="1100" dirty="0" smtClean="0">
                <a:latin typeface="Microsoft YaHei" panose="020B0503020204020204" pitchFamily="34" charset="-122"/>
                <a:ea typeface="Microsoft YaHei" panose="020B0503020204020204" pitchFamily="34" charset="-122"/>
              </a:rPr>
              <a:t>Calculado </a:t>
            </a:r>
            <a:r>
              <a:rPr lang="es-ES" sz="1100" dirty="0">
                <a:latin typeface="Microsoft YaHei" panose="020B0503020204020204" pitchFamily="34" charset="-122"/>
                <a:ea typeface="Microsoft YaHei" panose="020B0503020204020204" pitchFamily="34" charset="-122"/>
              </a:rPr>
              <a:t>con una tasa fija de interés anual de 8.25% para Adquisición y Cambia tu Hipoteca (Pagos Fijos) y Adquisición (Pagos Crecientes). </a:t>
            </a:r>
            <a:r>
              <a:rPr lang="es-ES" sz="1100" dirty="0" smtClean="0">
                <a:latin typeface="Microsoft YaHei" panose="020B0503020204020204" pitchFamily="34" charset="-122"/>
                <a:ea typeface="Microsoft YaHei" panose="020B0503020204020204" pitchFamily="34" charset="-122"/>
              </a:rPr>
              <a:t>Para </a:t>
            </a:r>
            <a:r>
              <a:rPr lang="es-ES" sz="1100" dirty="0">
                <a:latin typeface="Microsoft YaHei" panose="020B0503020204020204" pitchFamily="34" charset="-122"/>
                <a:ea typeface="Microsoft YaHei" panose="020B0503020204020204" pitchFamily="34" charset="-122"/>
              </a:rPr>
              <a:t>Adquisición y Cambia tu Hipoteca (ambos Pagos Fijos) la edad es de 23 a 69 años con 11 meses (la edad más el plazo de crédito, no deben ser mayores a 84 años 11 meses). Para Adquisición (Pagos Crecientes) la edad es de 23 a 59 años con 11 meses.</a:t>
            </a:r>
          </a:p>
          <a:p>
            <a:pPr algn="just" fontAlgn="ctr"/>
            <a:endParaRPr lang="es-MX" sz="1100" dirty="0" smtClean="0">
              <a:solidFill>
                <a:srgbClr val="000000"/>
              </a:solidFill>
              <a:latin typeface="Microsoft YaHei" panose="020B0503020204020204" pitchFamily="34" charset="-122"/>
              <a:ea typeface="Microsoft YaHei" panose="020B0503020204020204" pitchFamily="34" charset="-122"/>
            </a:endParaRPr>
          </a:p>
          <a:p>
            <a:pPr algn="just" fontAlgn="ctr"/>
            <a:r>
              <a:rPr lang="es-MX" sz="1100" dirty="0" smtClean="0">
                <a:solidFill>
                  <a:srgbClr val="000000"/>
                </a:solidFill>
                <a:latin typeface="Microsoft YaHei" panose="020B0503020204020204" pitchFamily="34" charset="-122"/>
                <a:ea typeface="Microsoft YaHei" panose="020B0503020204020204" pitchFamily="34" charset="-122"/>
              </a:rPr>
              <a:t>HSBC </a:t>
            </a:r>
            <a:r>
              <a:rPr lang="es-MX" sz="1100" dirty="0">
                <a:solidFill>
                  <a:srgbClr val="000000"/>
                </a:solidFill>
                <a:latin typeface="Microsoft YaHei" panose="020B0503020204020204" pitchFamily="34" charset="-122"/>
                <a:ea typeface="Microsoft YaHei" panose="020B0503020204020204" pitchFamily="34" charset="-122"/>
              </a:rPr>
              <a:t>PAGOS </a:t>
            </a:r>
            <a:r>
              <a:rPr lang="es-MX" sz="1100" dirty="0" smtClean="0">
                <a:solidFill>
                  <a:srgbClr val="000000"/>
                </a:solidFill>
                <a:latin typeface="Microsoft YaHei" panose="020B0503020204020204" pitchFamily="34" charset="-122"/>
                <a:ea typeface="Microsoft YaHei" panose="020B0503020204020204" pitchFamily="34" charset="-122"/>
              </a:rPr>
              <a:t>FIJOS </a:t>
            </a:r>
            <a:r>
              <a:rPr lang="es-ES" sz="1100" dirty="0" smtClean="0">
                <a:solidFill>
                  <a:srgbClr val="000000"/>
                </a:solidFill>
                <a:latin typeface="Microsoft YaHei" panose="020B0503020204020204" pitchFamily="34" charset="-122"/>
                <a:ea typeface="Microsoft YaHei" panose="020B0503020204020204" pitchFamily="34" charset="-122"/>
              </a:rPr>
              <a:t>PAGO </a:t>
            </a:r>
            <a:r>
              <a:rPr lang="es-ES" sz="1100" dirty="0">
                <a:solidFill>
                  <a:srgbClr val="000000"/>
                </a:solidFill>
                <a:latin typeface="Microsoft YaHei" panose="020B0503020204020204" pitchFamily="34" charset="-122"/>
                <a:ea typeface="Microsoft YaHei" panose="020B0503020204020204" pitchFamily="34" charset="-122"/>
              </a:rPr>
              <a:t>BAJO </a:t>
            </a:r>
            <a:r>
              <a:rPr lang="es-ES" sz="1100" dirty="0" smtClean="0">
                <a:latin typeface="Microsoft YaHei" panose="020B0503020204020204" pitchFamily="34" charset="-122"/>
                <a:ea typeface="Microsoft YaHei" panose="020B0503020204020204" pitchFamily="34" charset="-122"/>
              </a:rPr>
              <a:t>La </a:t>
            </a:r>
            <a:r>
              <a:rPr lang="es-ES" sz="1100" dirty="0">
                <a:latin typeface="Microsoft YaHei" panose="020B0503020204020204" pitchFamily="34" charset="-122"/>
                <a:ea typeface="Microsoft YaHei" panose="020B0503020204020204" pitchFamily="34" charset="-122"/>
              </a:rPr>
              <a:t>edad máxima más el plazo del crédito no deberá exceder los 80 años al momento de la autorización del sujeto de crédito (acreditado y </a:t>
            </a:r>
            <a:r>
              <a:rPr lang="es-ES" sz="1100" dirty="0" err="1">
                <a:latin typeface="Microsoft YaHei" panose="020B0503020204020204" pitchFamily="34" charset="-122"/>
                <a:ea typeface="Microsoft YaHei" panose="020B0503020204020204" pitchFamily="34" charset="-122"/>
              </a:rPr>
              <a:t>coacreditado</a:t>
            </a:r>
            <a:r>
              <a:rPr lang="es-ES" sz="1100" dirty="0">
                <a:latin typeface="Microsoft YaHei" panose="020B0503020204020204" pitchFamily="34" charset="-122"/>
                <a:ea typeface="Microsoft YaHei" panose="020B0503020204020204" pitchFamily="34" charset="-122"/>
              </a:rPr>
              <a:t>). </a:t>
            </a:r>
          </a:p>
          <a:p>
            <a:pPr algn="just" fontAlgn="ctr"/>
            <a:endParaRPr lang="es-MX" sz="1100" dirty="0" smtClean="0">
              <a:solidFill>
                <a:srgbClr val="000000"/>
              </a:solidFill>
              <a:latin typeface="Microsoft YaHei" panose="020B0503020204020204" pitchFamily="34" charset="-122"/>
              <a:ea typeface="Microsoft YaHei" panose="020B0503020204020204" pitchFamily="34" charset="-122"/>
            </a:endParaRPr>
          </a:p>
          <a:p>
            <a:pPr algn="just" fontAlgn="ctr"/>
            <a:r>
              <a:rPr lang="es-MX" sz="1100" dirty="0" err="1" smtClean="0">
                <a:solidFill>
                  <a:srgbClr val="000000"/>
                </a:solidFill>
                <a:latin typeface="Microsoft YaHei" panose="020B0503020204020204" pitchFamily="34" charset="-122"/>
                <a:ea typeface="Microsoft YaHei" panose="020B0503020204020204" pitchFamily="34" charset="-122"/>
              </a:rPr>
              <a:t>SCOTIABANK</a:t>
            </a:r>
            <a:r>
              <a:rPr lang="es-MX" sz="1100" dirty="0" smtClean="0">
                <a:solidFill>
                  <a:srgbClr val="000000"/>
                </a:solidFill>
                <a:latin typeface="Microsoft YaHei" panose="020B0503020204020204" pitchFamily="34" charset="-122"/>
                <a:ea typeface="Microsoft YaHei" panose="020B0503020204020204" pitchFamily="34" charset="-122"/>
              </a:rPr>
              <a:t> O - Pagos Oportunos. </a:t>
            </a:r>
            <a:r>
              <a:rPr lang="es-ES" sz="1100" dirty="0" smtClean="0">
                <a:latin typeface="Microsoft YaHei" panose="020B0503020204020204" pitchFamily="34" charset="-122"/>
                <a:ea typeface="Microsoft YaHei" panose="020B0503020204020204" pitchFamily="34" charset="-122"/>
              </a:rPr>
              <a:t>Sin </a:t>
            </a:r>
            <a:r>
              <a:rPr lang="es-ES" sz="1100" dirty="0">
                <a:latin typeface="Microsoft YaHei" panose="020B0503020204020204" pitchFamily="34" charset="-122"/>
                <a:ea typeface="Microsoft YaHei" panose="020B0503020204020204" pitchFamily="34" charset="-122"/>
              </a:rPr>
              <a:t>riesgos, ya que tu pago mensual es fijo o </a:t>
            </a:r>
            <a:r>
              <a:rPr lang="es-ES" sz="1100" dirty="0" err="1">
                <a:latin typeface="Microsoft YaHei" panose="020B0503020204020204" pitchFamily="34" charset="-122"/>
                <a:ea typeface="Microsoft YaHei" panose="020B0503020204020204" pitchFamily="34" charset="-122"/>
              </a:rPr>
              <a:t>preestablecidoLa</a:t>
            </a:r>
            <a:r>
              <a:rPr lang="es-ES" sz="1100" dirty="0">
                <a:latin typeface="Microsoft YaHei" panose="020B0503020204020204" pitchFamily="34" charset="-122"/>
                <a:ea typeface="Microsoft YaHei" panose="020B0503020204020204" pitchFamily="34" charset="-122"/>
              </a:rPr>
              <a:t> tasa de interés es fija y puede disminuir si tus pagos son </a:t>
            </a:r>
            <a:r>
              <a:rPr lang="es-ES" sz="1100" dirty="0" smtClean="0">
                <a:latin typeface="Microsoft YaHei" panose="020B0503020204020204" pitchFamily="34" charset="-122"/>
                <a:ea typeface="Microsoft YaHei" panose="020B0503020204020204" pitchFamily="34" charset="-122"/>
              </a:rPr>
              <a:t>puntuales. Edad </a:t>
            </a:r>
            <a:r>
              <a:rPr lang="es-ES" sz="1100" dirty="0">
                <a:latin typeface="Microsoft YaHei" panose="020B0503020204020204" pitchFamily="34" charset="-122"/>
                <a:ea typeface="Microsoft YaHei" panose="020B0503020204020204" pitchFamily="34" charset="-122"/>
              </a:rPr>
              <a:t>mínima de 25 años. Para la edad máxima debe cumplirse con las siguientes dos reglas</a:t>
            </a:r>
            <a:r>
              <a:rPr lang="es-ES" sz="1100" dirty="0" smtClean="0">
                <a:latin typeface="Microsoft YaHei" panose="020B0503020204020204" pitchFamily="34" charset="-122"/>
                <a:ea typeface="Microsoft YaHei" panose="020B0503020204020204" pitchFamily="34" charset="-122"/>
              </a:rPr>
              <a:t>: La </a:t>
            </a:r>
            <a:r>
              <a:rPr lang="es-ES" sz="1100" dirty="0">
                <a:latin typeface="Microsoft YaHei" panose="020B0503020204020204" pitchFamily="34" charset="-122"/>
                <a:ea typeface="Microsoft YaHei" panose="020B0503020204020204" pitchFamily="34" charset="-122"/>
              </a:rPr>
              <a:t>suma de la edad más el plazo del crédito, debe ser igual o menor a 80 años </a:t>
            </a:r>
            <a:r>
              <a:rPr lang="es-ES" sz="1100" dirty="0" smtClean="0">
                <a:latin typeface="Microsoft YaHei" panose="020B0503020204020204" pitchFamily="34" charset="-122"/>
                <a:ea typeface="Microsoft YaHei" panose="020B0503020204020204" pitchFamily="34" charset="-122"/>
              </a:rPr>
              <a:t>y La </a:t>
            </a:r>
            <a:r>
              <a:rPr lang="es-ES" sz="1100" dirty="0">
                <a:latin typeface="Microsoft YaHei" panose="020B0503020204020204" pitchFamily="34" charset="-122"/>
                <a:ea typeface="Microsoft YaHei" panose="020B0503020204020204" pitchFamily="34" charset="-122"/>
              </a:rPr>
              <a:t>edad del solicitante y </a:t>
            </a:r>
            <a:r>
              <a:rPr lang="es-ES" sz="1100" dirty="0" err="1">
                <a:latin typeface="Microsoft YaHei" panose="020B0503020204020204" pitchFamily="34" charset="-122"/>
                <a:ea typeface="Microsoft YaHei" panose="020B0503020204020204" pitchFamily="34" charset="-122"/>
              </a:rPr>
              <a:t>coacreditado</a:t>
            </a:r>
            <a:r>
              <a:rPr lang="es-ES" sz="1100" dirty="0">
                <a:latin typeface="Microsoft YaHei" panose="020B0503020204020204" pitchFamily="34" charset="-122"/>
                <a:ea typeface="Microsoft YaHei" panose="020B0503020204020204" pitchFamily="34" charset="-122"/>
              </a:rPr>
              <a:t> debe ser menor a 65 </a:t>
            </a:r>
            <a:r>
              <a:rPr lang="es-ES" sz="1100" dirty="0" smtClean="0">
                <a:latin typeface="Microsoft YaHei" panose="020B0503020204020204" pitchFamily="34" charset="-122"/>
                <a:ea typeface="Microsoft YaHei" panose="020B0503020204020204" pitchFamily="34" charset="-122"/>
              </a:rPr>
              <a:t>años. Buenas </a:t>
            </a:r>
            <a:r>
              <a:rPr lang="es-ES" sz="1100" dirty="0">
                <a:latin typeface="Microsoft YaHei" panose="020B0503020204020204" pitchFamily="34" charset="-122"/>
                <a:ea typeface="Microsoft YaHei" panose="020B0503020204020204" pitchFamily="34" charset="-122"/>
              </a:rPr>
              <a:t>referencias de crédito bancarias</a:t>
            </a:r>
            <a:r>
              <a:rPr lang="es-ES" sz="1100" dirty="0" smtClean="0">
                <a:latin typeface="Microsoft YaHei" panose="020B0503020204020204" pitchFamily="34" charset="-122"/>
                <a:ea typeface="Microsoft YaHei" panose="020B0503020204020204" pitchFamily="34" charset="-122"/>
              </a:rPr>
              <a:t>. </a:t>
            </a:r>
            <a:endParaRPr lang="es-ES" sz="1100" dirty="0">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3680962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p:txBody>
          <a:bodyPr/>
          <a:lstStyle/>
          <a:p>
            <a:r>
              <a:rPr lang="es-ES" sz="1200" dirty="0"/>
              <a:t>Comparativo de Préstamo Hipotecario con mercado abierto</a:t>
            </a:r>
          </a:p>
        </p:txBody>
      </p:sp>
      <p:sp>
        <p:nvSpPr>
          <p:cNvPr id="3" name="Marcador de texto 2"/>
          <p:cNvSpPr>
            <a:spLocks noGrp="1"/>
          </p:cNvSpPr>
          <p:nvPr>
            <p:ph type="body" sz="quarter" idx="14"/>
          </p:nvPr>
        </p:nvSpPr>
        <p:spPr/>
        <p:txBody>
          <a:bodyPr/>
          <a:lstStyle/>
          <a:p>
            <a:pPr marL="0" indent="0">
              <a:buNone/>
            </a:pPr>
            <a:r>
              <a:rPr lang="es-ES" sz="1200" dirty="0"/>
              <a:t>Comparativo de Préstamo Hipotecario con mercado abierto</a:t>
            </a:r>
          </a:p>
          <a:p>
            <a:pPr marL="0" indent="0">
              <a:buNone/>
            </a:pPr>
            <a:endParaRPr lang="es-MX" sz="1200" dirty="0"/>
          </a:p>
        </p:txBody>
      </p:sp>
      <p:graphicFrame>
        <p:nvGraphicFramePr>
          <p:cNvPr id="5" name="Tabla 4"/>
          <p:cNvGraphicFramePr>
            <a:graphicFrameLocks noGrp="1"/>
          </p:cNvGraphicFramePr>
          <p:nvPr>
            <p:extLst>
              <p:ext uri="{D42A27DB-BD31-4B8C-83A1-F6EECF244321}">
                <p14:modId xmlns:p14="http://schemas.microsoft.com/office/powerpoint/2010/main" val="3813135208"/>
              </p:ext>
            </p:extLst>
          </p:nvPr>
        </p:nvGraphicFramePr>
        <p:xfrm>
          <a:off x="95689" y="7266407"/>
          <a:ext cx="6613455" cy="1186476"/>
        </p:xfrm>
        <a:graphic>
          <a:graphicData uri="http://schemas.openxmlformats.org/drawingml/2006/table">
            <a:tbl>
              <a:tblPr/>
              <a:tblGrid>
                <a:gridCol w="6613455">
                  <a:extLst>
                    <a:ext uri="{9D8B030D-6E8A-4147-A177-3AD203B41FA5}">
                      <a16:colId xmlns:a16="http://schemas.microsoft.com/office/drawing/2014/main" val="20000"/>
                    </a:ext>
                  </a:extLst>
                </a:gridCol>
              </a:tblGrid>
              <a:tr h="591007">
                <a:tc>
                  <a:txBody>
                    <a:bodyPr/>
                    <a:lstStyle/>
                    <a:p>
                      <a:pPr marL="342900" indent="-342900" algn="l" fontAlgn="b">
                        <a:buFont typeface="Arial" panose="020B0604020202020204" pitchFamily="34" charset="0"/>
                        <a:buChar char="•"/>
                      </a:pPr>
                      <a:r>
                        <a:rPr lang="es-MX" sz="1200" b="0" i="0" u="none" strike="noStrike" dirty="0">
                          <a:solidFill>
                            <a:schemeClr val="tx1"/>
                          </a:solidFill>
                          <a:effectLst/>
                          <a:latin typeface="Microsoft YaHei" panose="020B0503020204020204" pitchFamily="34" charset="-122"/>
                          <a:ea typeface="Microsoft YaHei" panose="020B0503020204020204" pitchFamily="34" charset="-122"/>
                          <a:hlinkClick r:id="rId2"/>
                        </a:rPr>
                        <a:t>https://www.banamex.com/es/personas/creditos/credito-hipotecario-tasa-creciente.html?lid=MX|es|personas|creditos|credito-hipotecario-TextoBottom-Information-irHipotecaTasaCreciente-ES</a:t>
                      </a:r>
                      <a:endParaRPr lang="es-MX" sz="1200" b="0" i="0" u="none" strike="noStrike" dirty="0">
                        <a:solidFill>
                          <a:schemeClr val="tx1"/>
                        </a:solidFill>
                        <a:effectLst/>
                        <a:latin typeface="Microsoft YaHei" panose="020B0503020204020204" pitchFamily="34" charset="-122"/>
                        <a:ea typeface="Microsoft YaHei" panose="020B0503020204020204" pitchFamily="34" charset="-122"/>
                      </a:endParaRPr>
                    </a:p>
                  </a:txBody>
                  <a:tcPr marL="4174" marR="4174" marT="4174"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0"/>
                  </a:ext>
                </a:extLst>
              </a:tr>
              <a:tr h="395492">
                <a:tc>
                  <a:txBody>
                    <a:bodyPr/>
                    <a:lstStyle/>
                    <a:p>
                      <a:pPr marL="342900" indent="-342900" algn="l" fontAlgn="b">
                        <a:buFont typeface="Arial" panose="020B0604020202020204" pitchFamily="34" charset="0"/>
                        <a:buChar char="•"/>
                      </a:pPr>
                      <a:r>
                        <a:rPr lang="es-MX" sz="1200" b="0" i="0" u="none" strike="noStrike" dirty="0">
                          <a:solidFill>
                            <a:schemeClr val="tx1"/>
                          </a:solidFill>
                          <a:effectLst/>
                          <a:latin typeface="Microsoft YaHei" panose="020B0503020204020204" pitchFamily="34" charset="-122"/>
                          <a:ea typeface="Microsoft YaHei" panose="020B0503020204020204" pitchFamily="34" charset="-122"/>
                          <a:hlinkClick r:id="rId3"/>
                        </a:rPr>
                        <a:t>https://www.hsbc.com.mx/hipotecario/productos/adquiere-tu-hogar/credito-hipotecario-pago-fijo/</a:t>
                      </a:r>
                      <a:endParaRPr lang="es-MX" sz="1200" b="0" i="0" u="none" strike="noStrike" dirty="0">
                        <a:solidFill>
                          <a:schemeClr val="tx1"/>
                        </a:solidFill>
                        <a:effectLst/>
                        <a:latin typeface="Microsoft YaHei" panose="020B0503020204020204" pitchFamily="34" charset="-122"/>
                        <a:ea typeface="Microsoft YaHei" panose="020B0503020204020204" pitchFamily="34" charset="-122"/>
                      </a:endParaRPr>
                    </a:p>
                  </a:txBody>
                  <a:tcPr marL="4174" marR="4174" marT="4174"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1"/>
                  </a:ext>
                </a:extLst>
              </a:tr>
              <a:tr h="199977">
                <a:tc>
                  <a:txBody>
                    <a:bodyPr/>
                    <a:lstStyle/>
                    <a:p>
                      <a:pPr marL="342900" indent="-342900" algn="l" fontAlgn="b">
                        <a:buFont typeface="Arial" panose="020B0604020202020204" pitchFamily="34" charset="0"/>
                        <a:buChar char="•"/>
                      </a:pPr>
                      <a:r>
                        <a:rPr lang="es-MX" sz="1200" b="0" i="0" u="none" strike="noStrike" dirty="0">
                          <a:solidFill>
                            <a:schemeClr val="tx1"/>
                          </a:solidFill>
                          <a:effectLst/>
                          <a:latin typeface="Microsoft YaHei" panose="020B0503020204020204" pitchFamily="34" charset="-122"/>
                          <a:ea typeface="Microsoft YaHei" panose="020B0503020204020204" pitchFamily="34" charset="-122"/>
                          <a:hlinkClick r:id="rId4"/>
                        </a:rPr>
                        <a:t>https://www.scotiabank.com.mx/personas/creditos/hipotecarios/compra-tu-casa.aspx</a:t>
                      </a:r>
                      <a:endParaRPr lang="es-MX" sz="1200" b="0" i="0" u="none" strike="noStrike" dirty="0">
                        <a:solidFill>
                          <a:schemeClr val="tx1"/>
                        </a:solidFill>
                        <a:effectLst/>
                        <a:latin typeface="Microsoft YaHei" panose="020B0503020204020204" pitchFamily="34" charset="-122"/>
                        <a:ea typeface="Microsoft YaHei" panose="020B0503020204020204" pitchFamily="34" charset="-122"/>
                      </a:endParaRPr>
                    </a:p>
                  </a:txBody>
                  <a:tcPr marL="4174" marR="4174" marT="4174" marB="0"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7" name="Tabla 6"/>
          <p:cNvGraphicFramePr>
            <a:graphicFrameLocks noGrp="1"/>
          </p:cNvGraphicFramePr>
          <p:nvPr>
            <p:extLst>
              <p:ext uri="{D42A27DB-BD31-4B8C-83A1-F6EECF244321}">
                <p14:modId xmlns:p14="http://schemas.microsoft.com/office/powerpoint/2010/main" val="2516671860"/>
              </p:ext>
            </p:extLst>
          </p:nvPr>
        </p:nvGraphicFramePr>
        <p:xfrm>
          <a:off x="307678" y="1376611"/>
          <a:ext cx="6220711" cy="5525778"/>
        </p:xfrm>
        <a:graphic>
          <a:graphicData uri="http://schemas.openxmlformats.org/drawingml/2006/table">
            <a:tbl>
              <a:tblPr/>
              <a:tblGrid>
                <a:gridCol w="1932469">
                  <a:extLst>
                    <a:ext uri="{9D8B030D-6E8A-4147-A177-3AD203B41FA5}">
                      <a16:colId xmlns:a16="http://schemas.microsoft.com/office/drawing/2014/main" val="20000"/>
                    </a:ext>
                  </a:extLst>
                </a:gridCol>
                <a:gridCol w="2144121">
                  <a:extLst>
                    <a:ext uri="{9D8B030D-6E8A-4147-A177-3AD203B41FA5}">
                      <a16:colId xmlns:a16="http://schemas.microsoft.com/office/drawing/2014/main" val="20001"/>
                    </a:ext>
                  </a:extLst>
                </a:gridCol>
                <a:gridCol w="2144121">
                  <a:extLst>
                    <a:ext uri="{9D8B030D-6E8A-4147-A177-3AD203B41FA5}">
                      <a16:colId xmlns:a16="http://schemas.microsoft.com/office/drawing/2014/main" val="20002"/>
                    </a:ext>
                  </a:extLst>
                </a:gridCol>
              </a:tblGrid>
              <a:tr h="131251">
                <a:tc>
                  <a:txBody>
                    <a:bodyPr/>
                    <a:lstStyle/>
                    <a:p>
                      <a:pPr algn="ctr" rtl="0" fontAlgn="ctr"/>
                      <a:r>
                        <a:rPr lang="es-MX" sz="1200" b="1" i="0" u="none" strike="noStrike" dirty="0">
                          <a:solidFill>
                            <a:srgbClr val="FFFFFF"/>
                          </a:solidFill>
                          <a:effectLst/>
                          <a:latin typeface="Microsoft YaHei" panose="020B0503020204020204" pitchFamily="34" charset="-122"/>
                          <a:ea typeface="Microsoft YaHei" panose="020B0503020204020204" pitchFamily="34" charset="-122"/>
                        </a:rPr>
                        <a:t>Institución</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6E56A0"/>
                    </a:solidFill>
                  </a:tcPr>
                </a:tc>
                <a:tc>
                  <a:txBody>
                    <a:bodyPr/>
                    <a:lstStyle/>
                    <a:p>
                      <a:pPr algn="ctr" rtl="0" fontAlgn="ctr"/>
                      <a:r>
                        <a:rPr lang="es-MX" sz="1200" b="1" i="0" u="none" strike="noStrike" dirty="0">
                          <a:solidFill>
                            <a:srgbClr val="FFFFFF"/>
                          </a:solidFill>
                          <a:effectLst/>
                          <a:latin typeface="Microsoft YaHei" panose="020B0503020204020204" pitchFamily="34" charset="-122"/>
                          <a:ea typeface="Microsoft YaHei" panose="020B0503020204020204" pitchFamily="34" charset="-122"/>
                        </a:rPr>
                        <a:t>Ventajas</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6E56A0"/>
                    </a:solidFill>
                  </a:tcPr>
                </a:tc>
                <a:tc>
                  <a:txBody>
                    <a:bodyPr/>
                    <a:lstStyle/>
                    <a:p>
                      <a:pPr algn="ctr" rtl="0" fontAlgn="ctr"/>
                      <a:r>
                        <a:rPr lang="es-MX" sz="1200" b="1" i="0" u="none" strike="noStrike">
                          <a:solidFill>
                            <a:srgbClr val="FFFFFF"/>
                          </a:solidFill>
                          <a:effectLst/>
                          <a:latin typeface="Microsoft YaHei" panose="020B0503020204020204" pitchFamily="34" charset="-122"/>
                          <a:ea typeface="Microsoft YaHei" panose="020B0503020204020204" pitchFamily="34" charset="-122"/>
                        </a:rPr>
                        <a:t>Desventajas</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6E56A0"/>
                    </a:solidFill>
                  </a:tcPr>
                </a:tc>
                <a:extLst>
                  <a:ext uri="{0D108BD9-81ED-4DB2-BD59-A6C34878D82A}">
                    <a16:rowId xmlns:a16="http://schemas.microsoft.com/office/drawing/2014/main" val="10000"/>
                  </a:ext>
                </a:extLst>
              </a:tr>
              <a:tr h="525002">
                <a:tc>
                  <a:txBody>
                    <a:bodyPr/>
                    <a:lstStyle/>
                    <a:p>
                      <a:pPr algn="ctr" fontAlgn="ctr"/>
                      <a:r>
                        <a:rPr lang="es-MX" sz="1200" b="0" i="0" u="none" strike="noStrike">
                          <a:solidFill>
                            <a:srgbClr val="000000"/>
                          </a:solidFill>
                          <a:effectLst/>
                          <a:latin typeface="Microsoft YaHei" panose="020B0503020204020204" pitchFamily="34" charset="-122"/>
                          <a:ea typeface="Microsoft YaHei" panose="020B0503020204020204" pitchFamily="34" charset="-122"/>
                        </a:rPr>
                        <a:t>BANAMEX</a:t>
                      </a:r>
                    </a:p>
                    <a:p>
                      <a:pPr algn="ctr" fontAlgn="ctr"/>
                      <a:r>
                        <a:rPr lang="es-MX" sz="1200" b="0" i="0" u="none" strike="noStrike">
                          <a:solidFill>
                            <a:srgbClr val="000000"/>
                          </a:solidFill>
                          <a:effectLst/>
                          <a:latin typeface="Microsoft YaHei" panose="020B0503020204020204" pitchFamily="34" charset="-122"/>
                          <a:ea typeface="Microsoft YaHei" panose="020B0503020204020204" pitchFamily="34" charset="-122"/>
                        </a:rPr>
                        <a:t>Hipoteca Perfiles Banamex</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s-MX" sz="1200" b="0" i="0" u="none" strike="noStrike" dirty="0">
                          <a:solidFill>
                            <a:srgbClr val="000000"/>
                          </a:solidFill>
                          <a:effectLst/>
                          <a:latin typeface="Microsoft YaHei" panose="020B0503020204020204" pitchFamily="34" charset="-122"/>
                          <a:ea typeface="Microsoft YaHei" panose="020B0503020204020204" pitchFamily="34" charset="-122"/>
                        </a:rPr>
                        <a:t>El CAT más bajo.</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s-ES" sz="1200" b="0" i="0" u="none" strike="noStrike">
                          <a:solidFill>
                            <a:srgbClr val="000000"/>
                          </a:solidFill>
                          <a:effectLst/>
                          <a:latin typeface="Microsoft YaHei" panose="020B0503020204020204" pitchFamily="34" charset="-122"/>
                          <a:ea typeface="Microsoft YaHei" panose="020B0503020204020204" pitchFamily="34" charset="-122"/>
                        </a:rPr>
                        <a:t>Ingresos a comprobar elevados. La tasa de interés depende de estudio del perfil de cliente. Edad máxima al termino del crédito de 84 años 11 meses.</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1"/>
                  </a:ext>
                </a:extLst>
              </a:tr>
              <a:tr h="393752">
                <a:tc>
                  <a:txBody>
                    <a:bodyPr/>
                    <a:lstStyle/>
                    <a:p>
                      <a:pPr algn="ctr" fontAlgn="ctr"/>
                      <a:r>
                        <a:rPr lang="es-MX" sz="1200" b="0" i="0" u="none" strike="noStrike">
                          <a:solidFill>
                            <a:srgbClr val="000000"/>
                          </a:solidFill>
                          <a:effectLst/>
                          <a:latin typeface="Microsoft YaHei" panose="020B0503020204020204" pitchFamily="34" charset="-122"/>
                          <a:ea typeface="Microsoft YaHei" panose="020B0503020204020204" pitchFamily="34" charset="-122"/>
                        </a:rPr>
                        <a:t>HSBC PAGOS FIJOS</a:t>
                      </a:r>
                    </a:p>
                    <a:p>
                      <a:pPr algn="ctr" fontAlgn="ctr"/>
                      <a:r>
                        <a:rPr lang="es-ES" sz="1200" b="0" i="0" u="none" strike="noStrike">
                          <a:solidFill>
                            <a:srgbClr val="000000"/>
                          </a:solidFill>
                          <a:effectLst/>
                          <a:latin typeface="Microsoft YaHei" panose="020B0503020204020204" pitchFamily="34" charset="-122"/>
                          <a:ea typeface="Microsoft YaHei" panose="020B0503020204020204" pitchFamily="34" charset="-122"/>
                        </a:rPr>
                        <a:t>PAGO BAJO para clientes PREMIER</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s-ES" sz="1200" b="0" i="0" u="none" strike="noStrike" dirty="0">
                          <a:solidFill>
                            <a:srgbClr val="000000"/>
                          </a:solidFill>
                          <a:effectLst/>
                          <a:latin typeface="Microsoft YaHei" panose="020B0503020204020204" pitchFamily="34" charset="-122"/>
                          <a:ea typeface="Microsoft YaHei" panose="020B0503020204020204" pitchFamily="34" charset="-122"/>
                        </a:rPr>
                        <a:t>El CAT y tasa de interés bajas.</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s-ES" sz="1200" b="0" i="0" u="none" strike="noStrike" dirty="0">
                          <a:solidFill>
                            <a:srgbClr val="000000"/>
                          </a:solidFill>
                          <a:effectLst/>
                          <a:latin typeface="Microsoft YaHei" panose="020B0503020204020204" pitchFamily="34" charset="-122"/>
                          <a:ea typeface="Microsoft YaHei" panose="020B0503020204020204" pitchFamily="34" charset="-122"/>
                        </a:rPr>
                        <a:t>Los Ingresos a comprobar más altos. La edad máxima más el plazo del crédito no deberá exceder los 80 años.</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2"/>
                  </a:ext>
                </a:extLst>
              </a:tr>
              <a:tr h="525002">
                <a:tc>
                  <a:txBody>
                    <a:bodyPr/>
                    <a:lstStyle/>
                    <a:p>
                      <a:pPr algn="ctr" fontAlgn="ctr"/>
                      <a:r>
                        <a:rPr lang="es-MX" sz="1200" b="0" i="0" u="none" strike="noStrike">
                          <a:solidFill>
                            <a:srgbClr val="000000"/>
                          </a:solidFill>
                          <a:effectLst/>
                          <a:latin typeface="Microsoft YaHei" panose="020B0503020204020204" pitchFamily="34" charset="-122"/>
                          <a:ea typeface="Microsoft YaHei" panose="020B0503020204020204" pitchFamily="34" charset="-122"/>
                        </a:rPr>
                        <a:t>SCOTIABANK O</a:t>
                      </a:r>
                    </a:p>
                    <a:p>
                      <a:pPr algn="ctr" fontAlgn="ctr"/>
                      <a:r>
                        <a:rPr lang="es-MX" sz="1200" b="0" i="0" u="none" strike="noStrike">
                          <a:solidFill>
                            <a:srgbClr val="000000"/>
                          </a:solidFill>
                          <a:effectLst/>
                          <a:latin typeface="Microsoft YaHei" panose="020B0503020204020204" pitchFamily="34" charset="-122"/>
                          <a:ea typeface="Microsoft YaHei" panose="020B0503020204020204" pitchFamily="34" charset="-122"/>
                        </a:rPr>
                        <a:t>Pagos Oportunos</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s-MX" sz="1200" b="0" i="0" u="none" strike="noStrike">
                          <a:solidFill>
                            <a:srgbClr val="000000"/>
                          </a:solidFill>
                          <a:effectLst/>
                          <a:latin typeface="Microsoft YaHei" panose="020B0503020204020204" pitchFamily="34" charset="-122"/>
                          <a:ea typeface="Microsoft YaHei" panose="020B0503020204020204" pitchFamily="34" charset="-122"/>
                        </a:rPr>
                        <a:t>Desembolso final bajo. </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s-ES" sz="1200" b="0" i="0" u="none" strike="noStrike">
                          <a:solidFill>
                            <a:srgbClr val="000000"/>
                          </a:solidFill>
                          <a:effectLst/>
                          <a:latin typeface="Microsoft YaHei" panose="020B0503020204020204" pitchFamily="34" charset="-122"/>
                          <a:ea typeface="Microsoft YaHei" panose="020B0503020204020204" pitchFamily="34" charset="-122"/>
                        </a:rPr>
                        <a:t> Ingresos a comprobar elevados. La edad del solicitante y coacreditado debe ser menor a 65 años. La suma de la edad más el plazo del crédito, debe ser igual o menor a 80 años.</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3"/>
                  </a:ext>
                </a:extLst>
              </a:tr>
              <a:tr h="393752">
                <a:tc>
                  <a:txBody>
                    <a:bodyPr/>
                    <a:lstStyle/>
                    <a:p>
                      <a:pPr algn="ctr" fontAlgn="ctr"/>
                      <a:r>
                        <a:rPr lang="es-MX" sz="1200" b="0" i="0" u="none" strike="noStrike" dirty="0">
                          <a:solidFill>
                            <a:srgbClr val="000000"/>
                          </a:solidFill>
                          <a:effectLst/>
                          <a:latin typeface="Microsoft YaHei" panose="020B0503020204020204" pitchFamily="34" charset="-122"/>
                          <a:ea typeface="Microsoft YaHei" panose="020B0503020204020204" pitchFamily="34" charset="-122"/>
                        </a:rPr>
                        <a:t>IPEJAL</a:t>
                      </a:r>
                    </a:p>
                    <a:p>
                      <a:pPr algn="ctr" fontAlgn="ctr"/>
                      <a:r>
                        <a:rPr lang="es-MX" sz="1200" b="0" i="0" u="none" strike="noStrike" dirty="0">
                          <a:solidFill>
                            <a:srgbClr val="000000"/>
                          </a:solidFill>
                          <a:effectLst/>
                          <a:latin typeface="Microsoft YaHei" panose="020B0503020204020204" pitchFamily="34" charset="-122"/>
                          <a:ea typeface="Microsoft YaHei" panose="020B0503020204020204" pitchFamily="34" charset="-122"/>
                        </a:rPr>
                        <a:t>Tasa Fija</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s-ES" sz="1200" b="0" i="0" u="none" strike="noStrike">
                          <a:solidFill>
                            <a:srgbClr val="000000"/>
                          </a:solidFill>
                          <a:effectLst/>
                          <a:latin typeface="Microsoft YaHei" panose="020B0503020204020204" pitchFamily="34" charset="-122"/>
                          <a:ea typeface="Microsoft YaHei" panose="020B0503020204020204" pitchFamily="34" charset="-122"/>
                        </a:rPr>
                        <a:t>No requiere enganche ahorrado excesivo. Ingresos a comprobar menores que el resto. Se otorga a pensionados sin importar la edad.</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s-ES" sz="1200" b="0" i="0" u="none" strike="noStrike" dirty="0">
                          <a:solidFill>
                            <a:srgbClr val="000000"/>
                          </a:solidFill>
                          <a:effectLst/>
                          <a:latin typeface="Microsoft YaHei" panose="020B0503020204020204" pitchFamily="34" charset="-122"/>
                          <a:ea typeface="Microsoft YaHei" panose="020B0503020204020204" pitchFamily="34" charset="-122"/>
                        </a:rPr>
                        <a:t>Préstamo promedio de </a:t>
                      </a:r>
                      <a:r>
                        <a:rPr lang="es-ES" sz="1200" b="0" i="0" u="none" strike="noStrike" dirty="0" smtClean="0">
                          <a:solidFill>
                            <a:srgbClr val="000000"/>
                          </a:solidFill>
                          <a:effectLst/>
                          <a:latin typeface="Microsoft YaHei" panose="020B0503020204020204" pitchFamily="34" charset="-122"/>
                          <a:ea typeface="Microsoft YaHei" panose="020B0503020204020204" pitchFamily="34" charset="-122"/>
                        </a:rPr>
                        <a:t>características </a:t>
                      </a:r>
                      <a:r>
                        <a:rPr lang="es-ES" sz="1200" b="0" i="0" u="none" strike="noStrike" dirty="0">
                          <a:solidFill>
                            <a:srgbClr val="000000"/>
                          </a:solidFill>
                          <a:effectLst/>
                          <a:latin typeface="Microsoft YaHei" panose="020B0503020204020204" pitchFamily="34" charset="-122"/>
                          <a:ea typeface="Microsoft YaHei" panose="020B0503020204020204" pitchFamily="34" charset="-122"/>
                        </a:rPr>
                        <a:t>no es el menor, ni el más alto.</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4"/>
                  </a:ext>
                </a:extLst>
              </a:tr>
              <a:tr h="525002">
                <a:tc>
                  <a:txBody>
                    <a:bodyPr/>
                    <a:lstStyle/>
                    <a:p>
                      <a:pPr algn="ctr" fontAlgn="ctr"/>
                      <a:r>
                        <a:rPr lang="es-MX" sz="1200" b="0" i="0" u="none" strike="noStrike">
                          <a:solidFill>
                            <a:srgbClr val="000000"/>
                          </a:solidFill>
                          <a:effectLst/>
                          <a:latin typeface="Microsoft YaHei" panose="020B0503020204020204" pitchFamily="34" charset="-122"/>
                          <a:ea typeface="Microsoft YaHei" panose="020B0503020204020204" pitchFamily="34" charset="-122"/>
                        </a:rPr>
                        <a:t>IPEJAL</a:t>
                      </a:r>
                    </a:p>
                    <a:p>
                      <a:pPr algn="ctr" fontAlgn="ctr"/>
                      <a:r>
                        <a:rPr lang="es-MX" sz="1200" b="0" i="0" u="none" strike="noStrike" dirty="0">
                          <a:solidFill>
                            <a:srgbClr val="000000"/>
                          </a:solidFill>
                          <a:effectLst/>
                          <a:latin typeface="Microsoft YaHei" panose="020B0503020204020204" pitchFamily="34" charset="-122"/>
                          <a:ea typeface="Microsoft YaHei" panose="020B0503020204020204" pitchFamily="34" charset="-122"/>
                        </a:rPr>
                        <a:t>Pago Creciente</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s-ES" sz="1200" b="0" i="0" u="none" strike="noStrike" dirty="0">
                          <a:solidFill>
                            <a:srgbClr val="000000"/>
                          </a:solidFill>
                          <a:effectLst/>
                          <a:latin typeface="Microsoft YaHei" panose="020B0503020204020204" pitchFamily="34" charset="-122"/>
                          <a:ea typeface="Microsoft YaHei" panose="020B0503020204020204" pitchFamily="34" charset="-122"/>
                        </a:rPr>
                        <a:t>El menor pago inicial. Ingresos a comprobar más bajos. Se otorga a pensionados sin importar la edad. No requiere tanto enganche ahorrado.</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l" fontAlgn="ctr"/>
                      <a:r>
                        <a:rPr lang="es-MX" sz="1200" b="0" i="0" u="none" strike="noStrike" dirty="0">
                          <a:solidFill>
                            <a:srgbClr val="000000"/>
                          </a:solidFill>
                          <a:effectLst/>
                          <a:latin typeface="Microsoft YaHei" panose="020B0503020204020204" pitchFamily="34" charset="-122"/>
                          <a:ea typeface="Microsoft YaHei" panose="020B0503020204020204" pitchFamily="34" charset="-122"/>
                        </a:rPr>
                        <a:t>Desembolso total mayor.</a:t>
                      </a:r>
                    </a:p>
                  </a:txBody>
                  <a:tcPr marL="6563" marR="6563" marT="6563"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8" name="CuadroTexto 7"/>
          <p:cNvSpPr txBox="1"/>
          <p:nvPr/>
        </p:nvSpPr>
        <p:spPr>
          <a:xfrm>
            <a:off x="287782" y="6932428"/>
            <a:ext cx="2094614" cy="369332"/>
          </a:xfrm>
          <a:prstGeom prst="rect">
            <a:avLst/>
          </a:prstGeom>
          <a:noFill/>
        </p:spPr>
        <p:txBody>
          <a:bodyPr wrap="square" rtlCol="0">
            <a:spAutoFit/>
          </a:bodyPr>
          <a:lstStyle/>
          <a:p>
            <a:r>
              <a:rPr lang="es-MX" dirty="0" smtClean="0"/>
              <a:t>Fuente:</a:t>
            </a:r>
            <a:endParaRPr lang="es-MX" dirty="0"/>
          </a:p>
        </p:txBody>
      </p:sp>
    </p:spTree>
    <p:extLst>
      <p:ext uri="{BB962C8B-B14F-4D97-AF65-F5344CB8AC3E}">
        <p14:creationId xmlns:p14="http://schemas.microsoft.com/office/powerpoint/2010/main" val="25089438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p:txBody>
          <a:bodyPr/>
          <a:lstStyle/>
          <a:p>
            <a:pPr marL="0" indent="0">
              <a:buNone/>
            </a:pPr>
            <a:r>
              <a:rPr lang="es-MX" sz="1200" dirty="0" smtClean="0"/>
              <a:t>Oferta en el mercado Inmobiliario</a:t>
            </a:r>
            <a:endParaRPr lang="es-MX" sz="1200" dirty="0"/>
          </a:p>
        </p:txBody>
      </p:sp>
      <p:sp>
        <p:nvSpPr>
          <p:cNvPr id="4" name="Marcador de texto 3"/>
          <p:cNvSpPr>
            <a:spLocks noGrp="1"/>
          </p:cNvSpPr>
          <p:nvPr>
            <p:ph type="body" sz="quarter" idx="15"/>
          </p:nvPr>
        </p:nvSpPr>
        <p:spPr/>
        <p:txBody>
          <a:bodyPr/>
          <a:lstStyle/>
          <a:p>
            <a:r>
              <a:rPr lang="es-MX" sz="1200" dirty="0" smtClean="0"/>
              <a:t>Se buscaron casas en la zona metropolitana en el rango de precios, encontrando la oferta </a:t>
            </a:r>
            <a:r>
              <a:rPr lang="es-MX" sz="1200" dirty="0"/>
              <a:t>en el mercado </a:t>
            </a:r>
            <a:r>
              <a:rPr lang="es-MX" sz="1200" dirty="0" smtClean="0"/>
              <a:t>Inmobiliario</a:t>
            </a:r>
            <a:r>
              <a:rPr lang="es-MX" sz="1200" dirty="0"/>
              <a:t>:</a:t>
            </a:r>
          </a:p>
        </p:txBody>
      </p:sp>
      <p:sp>
        <p:nvSpPr>
          <p:cNvPr id="5" name="Marcador de texto 1"/>
          <p:cNvSpPr>
            <a:spLocks noGrp="1"/>
          </p:cNvSpPr>
          <p:nvPr>
            <p:ph type="body" sz="quarter" idx="13"/>
          </p:nvPr>
        </p:nvSpPr>
        <p:spPr>
          <a:xfrm>
            <a:off x="1335089" y="174626"/>
            <a:ext cx="4848225" cy="361951"/>
          </a:xfrm>
        </p:spPr>
        <p:txBody>
          <a:bodyPr/>
          <a:lstStyle/>
          <a:p>
            <a:r>
              <a:rPr lang="es-ES" sz="1200" dirty="0"/>
              <a:t>Comparativo de Préstamo Hipotecario con mercado abierto</a:t>
            </a:r>
          </a:p>
        </p:txBody>
      </p:sp>
      <p:pic>
        <p:nvPicPr>
          <p:cNvPr id="7" name="Imagen 6"/>
          <p:cNvPicPr>
            <a:picLocks noChangeAspect="1"/>
          </p:cNvPicPr>
          <p:nvPr/>
        </p:nvPicPr>
        <p:blipFill>
          <a:blip r:embed="rId2"/>
          <a:stretch>
            <a:fillRect/>
          </a:stretch>
        </p:blipFill>
        <p:spPr>
          <a:xfrm>
            <a:off x="161519" y="5865700"/>
            <a:ext cx="4140000" cy="1018937"/>
          </a:xfrm>
          <a:prstGeom prst="rect">
            <a:avLst/>
          </a:prstGeom>
        </p:spPr>
      </p:pic>
      <p:pic>
        <p:nvPicPr>
          <p:cNvPr id="8" name="Imagen 7"/>
          <p:cNvPicPr>
            <a:picLocks noChangeAspect="1"/>
          </p:cNvPicPr>
          <p:nvPr/>
        </p:nvPicPr>
        <p:blipFill rotWithShape="1">
          <a:blip r:embed="rId3"/>
          <a:srcRect l="35168"/>
          <a:stretch/>
        </p:blipFill>
        <p:spPr>
          <a:xfrm>
            <a:off x="4184519" y="5690010"/>
            <a:ext cx="2304000" cy="938889"/>
          </a:xfrm>
          <a:prstGeom prst="rect">
            <a:avLst/>
          </a:prstGeom>
        </p:spPr>
      </p:pic>
      <p:pic>
        <p:nvPicPr>
          <p:cNvPr id="10" name="Imagen 9"/>
          <p:cNvPicPr>
            <a:picLocks noChangeAspect="1"/>
          </p:cNvPicPr>
          <p:nvPr/>
        </p:nvPicPr>
        <p:blipFill>
          <a:blip r:embed="rId4"/>
          <a:stretch>
            <a:fillRect/>
          </a:stretch>
        </p:blipFill>
        <p:spPr>
          <a:xfrm>
            <a:off x="3366707" y="1987795"/>
            <a:ext cx="2664000" cy="3723082"/>
          </a:xfrm>
          <a:prstGeom prst="rect">
            <a:avLst/>
          </a:prstGeom>
        </p:spPr>
      </p:pic>
      <p:pic>
        <p:nvPicPr>
          <p:cNvPr id="11" name="Imagen 10"/>
          <p:cNvPicPr>
            <a:picLocks noChangeAspect="1"/>
          </p:cNvPicPr>
          <p:nvPr/>
        </p:nvPicPr>
        <p:blipFill rotWithShape="1">
          <a:blip r:embed="rId5"/>
          <a:srcRect t="73472"/>
          <a:stretch/>
        </p:blipFill>
        <p:spPr>
          <a:xfrm>
            <a:off x="181769" y="7059785"/>
            <a:ext cx="4140000" cy="1073103"/>
          </a:xfrm>
          <a:prstGeom prst="rect">
            <a:avLst/>
          </a:prstGeom>
        </p:spPr>
      </p:pic>
      <p:pic>
        <p:nvPicPr>
          <p:cNvPr id="14" name="Imagen 13"/>
          <p:cNvPicPr>
            <a:picLocks noChangeAspect="1"/>
          </p:cNvPicPr>
          <p:nvPr/>
        </p:nvPicPr>
        <p:blipFill>
          <a:blip r:embed="rId6"/>
          <a:stretch>
            <a:fillRect/>
          </a:stretch>
        </p:blipFill>
        <p:spPr>
          <a:xfrm>
            <a:off x="363538" y="1899889"/>
            <a:ext cx="2664000" cy="3871539"/>
          </a:xfrm>
          <a:prstGeom prst="rect">
            <a:avLst/>
          </a:prstGeom>
        </p:spPr>
      </p:pic>
      <p:pic>
        <p:nvPicPr>
          <p:cNvPr id="15" name="Imagen 14"/>
          <p:cNvPicPr>
            <a:picLocks noChangeAspect="1"/>
          </p:cNvPicPr>
          <p:nvPr/>
        </p:nvPicPr>
        <p:blipFill rotWithShape="1">
          <a:blip r:embed="rId7"/>
          <a:srcRect r="57761"/>
          <a:stretch/>
        </p:blipFill>
        <p:spPr>
          <a:xfrm>
            <a:off x="5011630" y="7679508"/>
            <a:ext cx="1512000" cy="906759"/>
          </a:xfrm>
          <a:prstGeom prst="rect">
            <a:avLst/>
          </a:prstGeom>
        </p:spPr>
      </p:pic>
      <p:pic>
        <p:nvPicPr>
          <p:cNvPr id="16" name="Imagen 15"/>
          <p:cNvPicPr>
            <a:picLocks noChangeAspect="1"/>
          </p:cNvPicPr>
          <p:nvPr/>
        </p:nvPicPr>
        <p:blipFill rotWithShape="1">
          <a:blip r:embed="rId7"/>
          <a:srcRect l="51172"/>
          <a:stretch/>
        </p:blipFill>
        <p:spPr>
          <a:xfrm>
            <a:off x="4301519" y="6676035"/>
            <a:ext cx="1800000" cy="933801"/>
          </a:xfrm>
          <a:prstGeom prst="rect">
            <a:avLst/>
          </a:prstGeom>
        </p:spPr>
      </p:pic>
    </p:spTree>
    <p:extLst>
      <p:ext uri="{BB962C8B-B14F-4D97-AF65-F5344CB8AC3E}">
        <p14:creationId xmlns:p14="http://schemas.microsoft.com/office/powerpoint/2010/main" val="1009014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p:txBody>
          <a:bodyPr/>
          <a:lstStyle/>
          <a:p>
            <a:pPr marL="0" indent="0">
              <a:buNone/>
            </a:pPr>
            <a:r>
              <a:rPr lang="es-MX" sz="1200" dirty="0" smtClean="0"/>
              <a:t>Oferta en el mercado Inmobiliario</a:t>
            </a:r>
            <a:endParaRPr lang="es-MX" sz="1200" dirty="0"/>
          </a:p>
        </p:txBody>
      </p:sp>
      <p:sp>
        <p:nvSpPr>
          <p:cNvPr id="5" name="Marcador de texto 1"/>
          <p:cNvSpPr>
            <a:spLocks noGrp="1"/>
          </p:cNvSpPr>
          <p:nvPr>
            <p:ph type="body" sz="quarter" idx="13"/>
          </p:nvPr>
        </p:nvSpPr>
        <p:spPr>
          <a:xfrm>
            <a:off x="1335089" y="174626"/>
            <a:ext cx="4848225" cy="361951"/>
          </a:xfrm>
        </p:spPr>
        <p:txBody>
          <a:bodyPr/>
          <a:lstStyle/>
          <a:p>
            <a:r>
              <a:rPr lang="es-ES" sz="1200" dirty="0"/>
              <a:t>Comparativo de Préstamo Hipotecario con mercado abierto</a:t>
            </a:r>
          </a:p>
        </p:txBody>
      </p:sp>
      <p:pic>
        <p:nvPicPr>
          <p:cNvPr id="28" name="Imagen 27"/>
          <p:cNvPicPr>
            <a:picLocks noChangeAspect="1"/>
          </p:cNvPicPr>
          <p:nvPr/>
        </p:nvPicPr>
        <p:blipFill>
          <a:blip r:embed="rId2"/>
          <a:stretch>
            <a:fillRect/>
          </a:stretch>
        </p:blipFill>
        <p:spPr>
          <a:xfrm>
            <a:off x="183754" y="1145867"/>
            <a:ext cx="6552000" cy="2191850"/>
          </a:xfrm>
          <a:prstGeom prst="rect">
            <a:avLst/>
          </a:prstGeom>
        </p:spPr>
      </p:pic>
      <p:pic>
        <p:nvPicPr>
          <p:cNvPr id="29" name="Imagen 28"/>
          <p:cNvPicPr>
            <a:picLocks noChangeAspect="1"/>
          </p:cNvPicPr>
          <p:nvPr/>
        </p:nvPicPr>
        <p:blipFill>
          <a:blip r:embed="rId3"/>
          <a:stretch>
            <a:fillRect/>
          </a:stretch>
        </p:blipFill>
        <p:spPr>
          <a:xfrm>
            <a:off x="156320" y="3406742"/>
            <a:ext cx="6624000" cy="2168543"/>
          </a:xfrm>
          <a:prstGeom prst="rect">
            <a:avLst/>
          </a:prstGeom>
        </p:spPr>
      </p:pic>
      <p:pic>
        <p:nvPicPr>
          <p:cNvPr id="32" name="Imagen 31"/>
          <p:cNvPicPr>
            <a:picLocks noChangeAspect="1"/>
          </p:cNvPicPr>
          <p:nvPr/>
        </p:nvPicPr>
        <p:blipFill>
          <a:blip r:embed="rId4"/>
          <a:stretch>
            <a:fillRect/>
          </a:stretch>
        </p:blipFill>
        <p:spPr>
          <a:xfrm>
            <a:off x="183754" y="5721603"/>
            <a:ext cx="4752000" cy="2013000"/>
          </a:xfrm>
          <a:prstGeom prst="rect">
            <a:avLst/>
          </a:prstGeom>
        </p:spPr>
      </p:pic>
    </p:spTree>
    <p:extLst>
      <p:ext uri="{BB962C8B-B14F-4D97-AF65-F5344CB8AC3E}">
        <p14:creationId xmlns:p14="http://schemas.microsoft.com/office/powerpoint/2010/main" val="2802331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p:txBody>
          <a:bodyPr/>
          <a:lstStyle/>
          <a:p>
            <a:pPr marL="0" indent="0">
              <a:buNone/>
            </a:pPr>
            <a:r>
              <a:rPr lang="es-MX" sz="1200" dirty="0" smtClean="0"/>
              <a:t>Oferta en el mercado Inmobiliario</a:t>
            </a:r>
            <a:endParaRPr lang="es-MX" sz="1200" dirty="0"/>
          </a:p>
        </p:txBody>
      </p:sp>
      <p:sp>
        <p:nvSpPr>
          <p:cNvPr id="5" name="Marcador de texto 1"/>
          <p:cNvSpPr>
            <a:spLocks noGrp="1"/>
          </p:cNvSpPr>
          <p:nvPr>
            <p:ph type="body" sz="quarter" idx="13"/>
          </p:nvPr>
        </p:nvSpPr>
        <p:spPr>
          <a:xfrm>
            <a:off x="1335089" y="174626"/>
            <a:ext cx="4848225" cy="361951"/>
          </a:xfrm>
        </p:spPr>
        <p:txBody>
          <a:bodyPr/>
          <a:lstStyle/>
          <a:p>
            <a:r>
              <a:rPr lang="es-ES" sz="1200" dirty="0"/>
              <a:t>Comparativo de Préstamo Hipotecario con mercado abierto</a:t>
            </a:r>
          </a:p>
        </p:txBody>
      </p:sp>
      <p:pic>
        <p:nvPicPr>
          <p:cNvPr id="30" name="Imagen 29"/>
          <p:cNvPicPr>
            <a:picLocks noChangeAspect="1"/>
          </p:cNvPicPr>
          <p:nvPr/>
        </p:nvPicPr>
        <p:blipFill>
          <a:blip r:embed="rId2"/>
          <a:stretch>
            <a:fillRect/>
          </a:stretch>
        </p:blipFill>
        <p:spPr>
          <a:xfrm>
            <a:off x="101601" y="1233778"/>
            <a:ext cx="6552000" cy="4026846"/>
          </a:xfrm>
          <a:prstGeom prst="rect">
            <a:avLst/>
          </a:prstGeom>
        </p:spPr>
      </p:pic>
      <p:pic>
        <p:nvPicPr>
          <p:cNvPr id="9" name="Imagen 8"/>
          <p:cNvPicPr>
            <a:picLocks noChangeAspect="1"/>
          </p:cNvPicPr>
          <p:nvPr/>
        </p:nvPicPr>
        <p:blipFill>
          <a:blip r:embed="rId3"/>
          <a:stretch>
            <a:fillRect/>
          </a:stretch>
        </p:blipFill>
        <p:spPr>
          <a:xfrm>
            <a:off x="1865601" y="5573563"/>
            <a:ext cx="3024000" cy="2335568"/>
          </a:xfrm>
          <a:prstGeom prst="rect">
            <a:avLst/>
          </a:prstGeom>
        </p:spPr>
      </p:pic>
    </p:spTree>
    <p:extLst>
      <p:ext uri="{BB962C8B-B14F-4D97-AF65-F5344CB8AC3E}">
        <p14:creationId xmlns:p14="http://schemas.microsoft.com/office/powerpoint/2010/main" val="3522606658"/>
      </p:ext>
    </p:extLst>
  </p:cSld>
  <p:clrMapOvr>
    <a:masterClrMapping/>
  </p:clrMapOvr>
</p:sld>
</file>

<file path=ppt/theme/theme1.xml><?xml version="1.0" encoding="utf-8"?>
<a:theme xmlns:a="http://schemas.openxmlformats.org/drawingml/2006/main" name="IPEJAL2019 VERTICAL">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PEJAL2019 VERTICAL" id="{039E5019-3C6D-4244-9E11-1A494083141F}" vid="{15BE4D04-4CB5-4135-9880-AAE7F2181F17}"/>
    </a:ext>
  </a:extLst>
</a:theme>
</file>

<file path=docProps/app.xml><?xml version="1.0" encoding="utf-8"?>
<Properties xmlns="http://schemas.openxmlformats.org/officeDocument/2006/extended-properties" xmlns:vt="http://schemas.openxmlformats.org/officeDocument/2006/docPropsVTypes">
  <Template>IPEJAL2019 VERTICAL</Template>
  <TotalTime>19584</TotalTime>
  <Words>1355</Words>
  <Application>Microsoft Office PowerPoint</Application>
  <PresentationFormat>Presentación en pantalla (4:3)</PresentationFormat>
  <Paragraphs>261</Paragraphs>
  <Slides>8</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8</vt:i4>
      </vt:variant>
    </vt:vector>
  </HeadingPairs>
  <TitlesOfParts>
    <vt:vector size="15" baseType="lpstr">
      <vt:lpstr>Microsoft YaHei</vt:lpstr>
      <vt:lpstr>Microsoft YaHei UI</vt:lpstr>
      <vt:lpstr>Arial</vt:lpstr>
      <vt:lpstr>Calibri</vt:lpstr>
      <vt:lpstr>Calibri Light</vt:lpstr>
      <vt:lpstr>Century Gothic</vt:lpstr>
      <vt:lpstr>IPEJAL2019 VERTICAL</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Farias Orozco, Anais</dc:creator>
  <cp:lastModifiedBy>Gonzalez Martinez, Maria del Carmen</cp:lastModifiedBy>
  <cp:revision>55</cp:revision>
  <dcterms:created xsi:type="dcterms:W3CDTF">2020-07-23T15:36:20Z</dcterms:created>
  <dcterms:modified xsi:type="dcterms:W3CDTF">2020-08-22T04:13:17Z</dcterms:modified>
</cp:coreProperties>
</file>